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1"/>
  </p:notesMasterIdLst>
  <p:sldIdLst>
    <p:sldId id="256" r:id="rId2"/>
    <p:sldId id="257" r:id="rId3"/>
    <p:sldId id="276" r:id="rId4"/>
    <p:sldId id="258" r:id="rId5"/>
    <p:sldId id="259" r:id="rId6"/>
    <p:sldId id="260" r:id="rId7"/>
    <p:sldId id="264" r:id="rId8"/>
    <p:sldId id="266" r:id="rId9"/>
    <p:sldId id="273" r:id="rId10"/>
    <p:sldId id="261" r:id="rId11"/>
    <p:sldId id="274" r:id="rId12"/>
    <p:sldId id="277" r:id="rId13"/>
    <p:sldId id="272" r:id="rId14"/>
    <p:sldId id="275" r:id="rId15"/>
    <p:sldId id="280" r:id="rId16"/>
    <p:sldId id="279" r:id="rId17"/>
    <p:sldId id="281" r:id="rId18"/>
    <p:sldId id="262" r:id="rId19"/>
    <p:sldId id="278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Batang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90F6-127D-49FE-8E44-F1FC1187B110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C77A-AEB9-4207-8473-DDB7308E2A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2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UzK_Siegel_deko-heller-Fo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040560"/>
          </a:xfrm>
        </p:spPr>
        <p:txBody>
          <a:bodyPr/>
          <a:lstStyle/>
          <a:p>
            <a:pPr lvl="0"/>
            <a:r>
              <a:rPr lang="en-GB" noProof="0" smtClean="0"/>
              <a:t>Mastertextformat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UzK_Siegel_deko-heller-Fond"/>
          <p:cNvPicPr>
            <a:picLocks noChangeAspect="1" noChangeArrowheads="1"/>
          </p:cNvPicPr>
          <p:nvPr/>
        </p:nvPicPr>
        <p:blipFill>
          <a:blip r:embed="rId4">
            <a:lum bright="6000" contrast="1000"/>
          </a:blip>
          <a:srcRect/>
          <a:stretch>
            <a:fillRect/>
          </a:stretch>
        </p:blipFill>
        <p:spPr bwMode="auto">
          <a:xfrm>
            <a:off x="3886200" y="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760"/>
            <a:ext cx="77724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Mastertextformat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762000" cy="333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969696"/>
                </a:solidFill>
                <a:latin typeface="+mn-lt"/>
                <a:ea typeface="Batang" charset="0"/>
              </a:defRPr>
            </a:lvl1pPr>
          </a:lstStyle>
          <a:p>
            <a:pPr>
              <a:defRPr/>
            </a:pPr>
            <a:fld id="{522AEAF8-3D20-4FC1-8D21-EED8B31B044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grpSp>
        <p:nvGrpSpPr>
          <p:cNvPr id="1031" name="Group 28"/>
          <p:cNvGrpSpPr>
            <a:grpSpLocks/>
          </p:cNvGrpSpPr>
          <p:nvPr/>
        </p:nvGrpSpPr>
        <p:grpSpPr bwMode="auto">
          <a:xfrm>
            <a:off x="579438" y="6524625"/>
            <a:ext cx="8564562" cy="1588"/>
            <a:chOff x="9" y="3792"/>
            <a:chExt cx="5147" cy="0"/>
          </a:xfrm>
        </p:grpSpPr>
        <p:sp>
          <p:nvSpPr>
            <p:cNvPr id="77835" name="Line 11"/>
            <p:cNvSpPr>
              <a:spLocks noChangeShapeType="1"/>
            </p:cNvSpPr>
            <p:nvPr userDrawn="1"/>
          </p:nvSpPr>
          <p:spPr bwMode="auto">
            <a:xfrm>
              <a:off x="9" y="3792"/>
              <a:ext cx="748" cy="0"/>
            </a:xfrm>
            <a:prstGeom prst="line">
              <a:avLst/>
            </a:prstGeom>
            <a:noFill/>
            <a:ln w="69850">
              <a:solidFill>
                <a:srgbClr val="83AF2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  <p:sp>
          <p:nvSpPr>
            <p:cNvPr id="77836" name="Line 12"/>
            <p:cNvSpPr>
              <a:spLocks noChangeShapeType="1"/>
            </p:cNvSpPr>
            <p:nvPr userDrawn="1"/>
          </p:nvSpPr>
          <p:spPr bwMode="auto">
            <a:xfrm>
              <a:off x="752" y="3792"/>
              <a:ext cx="748" cy="0"/>
            </a:xfrm>
            <a:prstGeom prst="line">
              <a:avLst/>
            </a:prstGeom>
            <a:noFill/>
            <a:ln w="69850">
              <a:solidFill>
                <a:srgbClr val="7D321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  <p:sp>
          <p:nvSpPr>
            <p:cNvPr id="77837" name="Line 13"/>
            <p:cNvSpPr>
              <a:spLocks noChangeShapeType="1"/>
            </p:cNvSpPr>
            <p:nvPr userDrawn="1"/>
          </p:nvSpPr>
          <p:spPr bwMode="auto">
            <a:xfrm>
              <a:off x="1480" y="3792"/>
              <a:ext cx="748" cy="0"/>
            </a:xfrm>
            <a:prstGeom prst="line">
              <a:avLst/>
            </a:prstGeom>
            <a:noFill/>
            <a:ln w="69850">
              <a:solidFill>
                <a:srgbClr val="AF111D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  <p:sp>
          <p:nvSpPr>
            <p:cNvPr id="77838" name="Line 14"/>
            <p:cNvSpPr>
              <a:spLocks noChangeShapeType="1"/>
            </p:cNvSpPr>
            <p:nvPr userDrawn="1"/>
          </p:nvSpPr>
          <p:spPr bwMode="auto">
            <a:xfrm>
              <a:off x="2216" y="3792"/>
              <a:ext cx="748" cy="0"/>
            </a:xfrm>
            <a:prstGeom prst="line">
              <a:avLst/>
            </a:prstGeom>
            <a:noFill/>
            <a:ln w="69850">
              <a:solidFill>
                <a:srgbClr val="590F68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  <p:sp>
          <p:nvSpPr>
            <p:cNvPr id="77839" name="Line 15"/>
            <p:cNvSpPr>
              <a:spLocks noChangeShapeType="1"/>
            </p:cNvSpPr>
            <p:nvPr userDrawn="1"/>
          </p:nvSpPr>
          <p:spPr bwMode="auto">
            <a:xfrm>
              <a:off x="2936" y="3792"/>
              <a:ext cx="748" cy="0"/>
            </a:xfrm>
            <a:prstGeom prst="line">
              <a:avLst/>
            </a:prstGeom>
            <a:noFill/>
            <a:ln w="69850">
              <a:solidFill>
                <a:srgbClr val="0082C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  <p:sp>
          <p:nvSpPr>
            <p:cNvPr id="77840" name="Line 16"/>
            <p:cNvSpPr>
              <a:spLocks noChangeShapeType="1"/>
            </p:cNvSpPr>
            <p:nvPr userDrawn="1"/>
          </p:nvSpPr>
          <p:spPr bwMode="auto">
            <a:xfrm>
              <a:off x="3664" y="3792"/>
              <a:ext cx="748" cy="0"/>
            </a:xfrm>
            <a:prstGeom prst="line">
              <a:avLst/>
            </a:prstGeom>
            <a:noFill/>
            <a:ln w="69850">
              <a:solidFill>
                <a:srgbClr val="DBA619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  <p:sp>
          <p:nvSpPr>
            <p:cNvPr id="77841" name="Line 17"/>
            <p:cNvSpPr>
              <a:spLocks noChangeShapeType="1"/>
            </p:cNvSpPr>
            <p:nvPr userDrawn="1"/>
          </p:nvSpPr>
          <p:spPr bwMode="auto">
            <a:xfrm>
              <a:off x="4408" y="3792"/>
              <a:ext cx="748" cy="0"/>
            </a:xfrm>
            <a:prstGeom prst="line">
              <a:avLst/>
            </a:prstGeom>
            <a:noFill/>
            <a:ln w="69850">
              <a:solidFill>
                <a:srgbClr val="91C4EA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a typeface="Batang" charset="0"/>
              </a:endParaRPr>
            </a:p>
          </p:txBody>
        </p:sp>
      </p:grp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3276600" y="6553200"/>
            <a:ext cx="27368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smtClean="0">
                <a:ea typeface="Batang" charset="0"/>
              </a:rPr>
              <a:t>AETHER</a:t>
            </a:r>
            <a:r>
              <a:rPr lang="en-US" sz="1400" baseline="0" dirty="0" smtClean="0">
                <a:ea typeface="Batang" charset="0"/>
              </a:rPr>
              <a:t>    Progress meeting</a:t>
            </a:r>
            <a:endParaRPr lang="en-US" sz="1400" dirty="0">
              <a:ea typeface="Batang" charset="0"/>
            </a:endParaRP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539750" y="6553200"/>
            <a:ext cx="2862120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smtClean="0">
                <a:ea typeface="Batang" charset="0"/>
              </a:rPr>
              <a:t>23-24</a:t>
            </a:r>
            <a:r>
              <a:rPr lang="en-US" sz="1400" baseline="0" smtClean="0">
                <a:ea typeface="Batang" charset="0"/>
              </a:rPr>
              <a:t> </a:t>
            </a:r>
            <a:r>
              <a:rPr lang="en-US" sz="1400" smtClean="0">
                <a:ea typeface="Batang" charset="0"/>
              </a:rPr>
              <a:t> </a:t>
            </a:r>
            <a:r>
              <a:rPr lang="en-US" sz="1400" dirty="0" smtClean="0">
                <a:ea typeface="Batang" charset="0"/>
              </a:rPr>
              <a:t>Sept</a:t>
            </a:r>
            <a:r>
              <a:rPr lang="en-US" sz="1400" smtClean="0">
                <a:ea typeface="Batang" charset="0"/>
              </a:rPr>
              <a:t>. 2014, Grenoble</a:t>
            </a:r>
            <a:r>
              <a:rPr lang="en-US" sz="1400" baseline="0" smtClean="0">
                <a:ea typeface="Batang" charset="0"/>
              </a:rPr>
              <a:t> </a:t>
            </a:r>
            <a:r>
              <a:rPr lang="en-US" sz="1400" smtClean="0">
                <a:ea typeface="Batang" charset="0"/>
              </a:rPr>
              <a:t>(Fr)</a:t>
            </a:r>
            <a:endParaRPr lang="en-US" sz="1400" dirty="0">
              <a:ea typeface="Batang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18058"/>
            <a:ext cx="539552" cy="43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113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2B58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2400" b="1">
          <a:solidFill>
            <a:srgbClr val="2B586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›"/>
        <a:defRPr sz="2000" b="1">
          <a:solidFill>
            <a:srgbClr val="2B586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 descr="new_ph1_logo_s-w_final_ink_edit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2667"/>
            <a:ext cx="5004048" cy="344533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THz</a:t>
            </a:r>
            <a:r>
              <a:rPr lang="de-DE" dirty="0" smtClean="0"/>
              <a:t> SIS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waveguides</a:t>
            </a:r>
            <a:endParaRPr lang="en-US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AETHER Sub-Task 4.2 &amp; 4.3</a:t>
            </a:r>
          </a:p>
          <a:p>
            <a:r>
              <a:rPr lang="de-DE" dirty="0" smtClean="0"/>
              <a:t>KOSMA: University </a:t>
            </a:r>
            <a:r>
              <a:rPr lang="de-DE" dirty="0" err="1" smtClean="0"/>
              <a:t>of</a:t>
            </a:r>
            <a:r>
              <a:rPr lang="de-DE" dirty="0" smtClean="0"/>
              <a:t> Cologne</a:t>
            </a:r>
          </a:p>
          <a:p>
            <a:r>
              <a:rPr lang="de-DE" dirty="0" smtClean="0"/>
              <a:t>Karl </a:t>
            </a:r>
            <a:r>
              <a:rPr lang="de-DE" dirty="0" smtClean="0"/>
              <a:t>Jacobs, </a:t>
            </a:r>
            <a:r>
              <a:rPr lang="de-DE" dirty="0" err="1" smtClean="0"/>
              <a:t>Netty</a:t>
            </a:r>
            <a:r>
              <a:rPr lang="de-DE" dirty="0" smtClean="0"/>
              <a:t> </a:t>
            </a:r>
            <a:r>
              <a:rPr lang="de-DE" dirty="0" err="1" smtClean="0"/>
              <a:t>Honingh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382000" y="6524625"/>
            <a:ext cx="762000" cy="333375"/>
          </a:xfrm>
        </p:spPr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96690" cy="819944"/>
          </a:xfrm>
        </p:spPr>
        <p:txBody>
          <a:bodyPr/>
          <a:lstStyle/>
          <a:p>
            <a:r>
              <a:rPr lang="de-DE" dirty="0" smtClean="0"/>
              <a:t>Device </a:t>
            </a:r>
            <a:r>
              <a:rPr lang="de-DE" dirty="0" err="1" smtClean="0"/>
              <a:t>Assembly</a:t>
            </a:r>
            <a:endParaRPr lang="en-US" dirty="0"/>
          </a:p>
        </p:txBody>
      </p:sp>
      <p:pic>
        <p:nvPicPr>
          <p:cNvPr id="5" name="Bild 5" descr="DB_upGREAT13-5_L03_x500_ab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4036" y="1756314"/>
            <a:ext cx="3900432" cy="2925325"/>
          </a:xfrm>
          <a:prstGeom prst="rect">
            <a:avLst/>
          </a:prstGeom>
        </p:spPr>
      </p:pic>
      <p:pic>
        <p:nvPicPr>
          <p:cNvPr id="6" name="Bild 4" descr="DB_upGREAT_L15_x500_ab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34428" y="1711308"/>
            <a:ext cx="4020447" cy="3015335"/>
          </a:xfrm>
          <a:prstGeom prst="rect">
            <a:avLst/>
          </a:prstGeom>
        </p:spPr>
      </p:pic>
      <p:sp>
        <p:nvSpPr>
          <p:cNvPr id="7" name="Inhaltsplatzhalter 3"/>
          <p:cNvSpPr>
            <a:spLocks noGrp="1"/>
          </p:cNvSpPr>
          <p:nvPr>
            <p:ph idx="1"/>
          </p:nvPr>
        </p:nvSpPr>
        <p:spPr>
          <a:xfrm>
            <a:off x="423654" y="5346028"/>
            <a:ext cx="8648845" cy="1395155"/>
          </a:xfrm>
        </p:spPr>
        <p:txBody>
          <a:bodyPr/>
          <a:lstStyle/>
          <a:p>
            <a:r>
              <a:rPr lang="de-DE" sz="2400" dirty="0" smtClean="0"/>
              <a:t>Device </a:t>
            </a:r>
            <a:r>
              <a:rPr lang="de-DE" sz="2400" dirty="0" err="1" smtClean="0"/>
              <a:t>aligned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waveguide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windows</a:t>
            </a:r>
            <a:r>
              <a:rPr lang="de-DE" sz="2400" dirty="0" smtClean="0"/>
              <a:t> in </a:t>
            </a:r>
            <a:r>
              <a:rPr lang="de-DE" sz="2400" dirty="0" err="1" smtClean="0"/>
              <a:t>beamlead</a:t>
            </a:r>
            <a:endParaRPr lang="de-DE" sz="2400" dirty="0" smtClean="0"/>
          </a:p>
          <a:p>
            <a:r>
              <a:rPr lang="de-DE" sz="2400" dirty="0" smtClean="0"/>
              <a:t>All </a:t>
            </a:r>
            <a:r>
              <a:rPr lang="de-DE" sz="2400" dirty="0" err="1"/>
              <a:t>e</a:t>
            </a:r>
            <a:r>
              <a:rPr lang="de-DE" sz="2400" dirty="0" err="1" smtClean="0"/>
              <a:t>lectrical</a:t>
            </a:r>
            <a:r>
              <a:rPr lang="de-DE" sz="2400" dirty="0" smtClean="0"/>
              <a:t> </a:t>
            </a:r>
            <a:r>
              <a:rPr lang="de-DE" sz="2400" dirty="0" err="1" smtClean="0"/>
              <a:t>contacts</a:t>
            </a:r>
            <a:r>
              <a:rPr lang="de-DE" sz="2400" dirty="0" smtClean="0"/>
              <a:t> via </a:t>
            </a:r>
            <a:r>
              <a:rPr lang="de-DE" sz="2400" dirty="0" err="1" smtClean="0"/>
              <a:t>beamleads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Bild 4" descr="LFA1_N03_5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9pPr>
          </a:lstStyle>
          <a:p>
            <a:r>
              <a:rPr lang="en-GB" kern="0" smtClean="0"/>
              <a:t>Device aligned to waveguide</a:t>
            </a:r>
            <a:endParaRPr lang="en-GB" kern="0" dirty="0"/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8578485" y="6552728"/>
            <a:ext cx="546473" cy="2606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+mn-lt"/>
                <a:ea typeface="Batang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9pPr>
          </a:lstStyle>
          <a:p>
            <a:pPr>
              <a:defRPr/>
            </a:pPr>
            <a:fld id="{D91A2439-DB87-8341-80D0-2C012E3E21F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1115616" y="6102008"/>
            <a:ext cx="24482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D092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691680" y="6093296"/>
            <a:ext cx="17281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D0921"/>
                </a:solidFill>
              </a:rPr>
              <a:t>48 µm</a:t>
            </a:r>
            <a:endParaRPr lang="en-GB" sz="3200" dirty="0">
              <a:solidFill>
                <a:srgbClr val="CD092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2370870" y="2708920"/>
            <a:ext cx="0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D092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2442878" y="30689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D0921"/>
                </a:solidFill>
              </a:rPr>
              <a:t>24 µm</a:t>
            </a:r>
            <a:endParaRPr lang="en-GB" dirty="0">
              <a:solidFill>
                <a:srgbClr val="CD0921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4139952" y="3573016"/>
            <a:ext cx="576064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4747134" y="432619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HEB microbridge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1403647" y="4491117"/>
            <a:ext cx="2088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waveguide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window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88224" y="60932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FA device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4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Waveguides</a:t>
            </a:r>
            <a:r>
              <a:rPr lang="de-DE" dirty="0" smtClean="0"/>
              <a:t> </a:t>
            </a:r>
            <a:r>
              <a:rPr lang="de-DE" dirty="0" err="1" smtClean="0"/>
              <a:t>etched</a:t>
            </a:r>
            <a:r>
              <a:rPr lang="de-DE" dirty="0" smtClean="0"/>
              <a:t> in Si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067055" y="1268760"/>
            <a:ext cx="3391145" cy="5040560"/>
          </a:xfrm>
        </p:spPr>
        <p:txBody>
          <a:bodyPr/>
          <a:lstStyle/>
          <a:p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roughness</a:t>
            </a:r>
            <a:endParaRPr lang="de-DE" sz="2400" dirty="0" smtClean="0"/>
          </a:p>
          <a:p>
            <a:r>
              <a:rPr lang="de-DE" sz="2400" dirty="0" err="1" smtClean="0"/>
              <a:t>cheaper</a:t>
            </a:r>
            <a:r>
              <a:rPr lang="de-DE" sz="2400" dirty="0" smtClean="0"/>
              <a:t> </a:t>
            </a:r>
            <a:r>
              <a:rPr lang="de-DE" sz="2400" dirty="0" err="1" smtClean="0"/>
              <a:t>series</a:t>
            </a:r>
            <a:r>
              <a:rPr lang="de-DE" sz="2400" dirty="0" smtClean="0"/>
              <a:t>- </a:t>
            </a:r>
            <a:r>
              <a:rPr lang="de-DE" sz="2400" dirty="0" err="1" smtClean="0"/>
              <a:t>production</a:t>
            </a:r>
            <a:endParaRPr lang="de-DE" sz="2400" dirty="0" smtClean="0"/>
          </a:p>
          <a:p>
            <a:r>
              <a:rPr lang="de-DE" sz="2400" dirty="0" smtClean="0"/>
              <a:t>Tests </a:t>
            </a:r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way</a:t>
            </a:r>
            <a:r>
              <a:rPr lang="de-DE" sz="2400" dirty="0" smtClean="0"/>
              <a:t> at 1.9 </a:t>
            </a:r>
            <a:r>
              <a:rPr lang="de-DE" sz="2400" dirty="0" err="1" smtClean="0"/>
              <a:t>THz</a:t>
            </a:r>
            <a:endParaRPr lang="de-DE" sz="2400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324578" y="1464347"/>
            <a:ext cx="4419076" cy="3902816"/>
            <a:chOff x="3545016" y="1313765"/>
            <a:chExt cx="5072012" cy="4479473"/>
          </a:xfrm>
        </p:grpSpPr>
        <p:pic>
          <p:nvPicPr>
            <p:cNvPr id="6" name="Picture 2" descr="C:\Users\buechel\Desktop\4p7_THz_Mixerblöcke\HFA-1b-testblock-20-500x-wg-channel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45016" y="1313765"/>
              <a:ext cx="2983780" cy="44062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Gerade Verbindung mit Pfeil 7"/>
            <p:cNvCxnSpPr/>
            <p:nvPr/>
          </p:nvCxnSpPr>
          <p:spPr>
            <a:xfrm>
              <a:off x="4322175" y="5490229"/>
              <a:ext cx="1429462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4594081" y="4976881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50 µm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12" name="Picture 4" descr="C:\Users\Denis\Desktop\si-inlay-stam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72812" y="1313765"/>
              <a:ext cx="1944216" cy="447947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cxnSp>
          <p:nvCxnSpPr>
            <p:cNvPr id="13" name="Gerade Verbindung mit Pfeil 12"/>
            <p:cNvCxnSpPr/>
            <p:nvPr/>
          </p:nvCxnSpPr>
          <p:spPr>
            <a:xfrm>
              <a:off x="6888836" y="5490229"/>
              <a:ext cx="15841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7248876" y="4986173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50 µm</a:t>
              </a:r>
              <a:endParaRPr lang="en-US" b="1" dirty="0"/>
            </a:p>
          </p:txBody>
        </p:sp>
      </p:grpSp>
      <p:sp>
        <p:nvSpPr>
          <p:cNvPr id="16" name="Rechteck 15"/>
          <p:cNvSpPr/>
          <p:nvPr/>
        </p:nvSpPr>
        <p:spPr bwMode="auto">
          <a:xfrm>
            <a:off x="5022050" y="3429000"/>
            <a:ext cx="3870430" cy="29253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Batang" charset="0"/>
                <a:cs typeface="Batang" charset="0"/>
              </a:rPr>
              <a:t>Platzhalter SEM</a:t>
            </a:r>
            <a:r>
              <a:rPr kumimoji="0" lang="de-DE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Batang" charset="0"/>
                <a:cs typeface="Batang" charset="0"/>
              </a:rPr>
              <a:t> Bild</a:t>
            </a: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7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&amp; design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5800" y="1268760"/>
            <a:ext cx="8296690" cy="5040560"/>
          </a:xfrm>
        </p:spPr>
        <p:txBody>
          <a:bodyPr/>
          <a:lstStyle/>
          <a:p>
            <a:r>
              <a:rPr lang="de-DE" sz="2400" dirty="0" smtClean="0"/>
              <a:t>Simulation in </a:t>
            </a:r>
            <a:r>
              <a:rPr lang="de-DE" sz="2400" dirty="0" err="1" smtClean="0"/>
              <a:t>CST_microwave</a:t>
            </a:r>
            <a:r>
              <a:rPr lang="de-DE" sz="2400" dirty="0" smtClean="0"/>
              <a:t> Studio</a:t>
            </a:r>
          </a:p>
          <a:p>
            <a:r>
              <a:rPr lang="de-DE" sz="2400" dirty="0" smtClean="0"/>
              <a:t>Materials </a:t>
            </a:r>
            <a:r>
              <a:rPr lang="de-DE" sz="2400" dirty="0" err="1" smtClean="0"/>
              <a:t>properties</a:t>
            </a:r>
            <a:r>
              <a:rPr lang="de-DE" sz="2400" dirty="0" smtClean="0"/>
              <a:t> at </a:t>
            </a:r>
            <a:r>
              <a:rPr lang="de-DE" sz="2400" dirty="0" err="1" smtClean="0"/>
              <a:t>THz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frequencies</a:t>
            </a:r>
            <a:r>
              <a:rPr lang="de-DE" sz="2400" dirty="0" smtClean="0"/>
              <a:t> </a:t>
            </a:r>
            <a:r>
              <a:rPr lang="de-DE" sz="2400" dirty="0" err="1" smtClean="0"/>
              <a:t>modelled</a:t>
            </a:r>
            <a:r>
              <a:rPr lang="de-DE" sz="2400" dirty="0" smtClean="0"/>
              <a:t> </a:t>
            </a:r>
            <a:r>
              <a:rPr lang="de-DE" sz="2400" dirty="0" err="1" smtClean="0"/>
              <a:t>analitically</a:t>
            </a:r>
            <a:r>
              <a:rPr lang="de-DE" sz="2400" dirty="0" smtClean="0"/>
              <a:t>, </a:t>
            </a: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measured</a:t>
            </a:r>
            <a:r>
              <a:rPr lang="de-DE" sz="2400" dirty="0" smtClean="0"/>
              <a:t> DC </a:t>
            </a:r>
            <a:r>
              <a:rPr lang="de-DE" sz="2400" dirty="0" err="1" smtClean="0"/>
              <a:t>cryo-properties</a:t>
            </a:r>
            <a:endParaRPr lang="de-DE" sz="2400" dirty="0"/>
          </a:p>
        </p:txBody>
      </p:sp>
      <p:pic>
        <p:nvPicPr>
          <p:cNvPr id="5" name="Bild 3" descr="FTS_response_H_flightmixers_IRMMW-THz201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2" t="8602" r="11114" b="15441"/>
          <a:stretch/>
        </p:blipFill>
        <p:spPr>
          <a:xfrm>
            <a:off x="1547521" y="2573905"/>
            <a:ext cx="6048958" cy="38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ung 12"/>
          <p:cNvGrpSpPr/>
          <p:nvPr/>
        </p:nvGrpSpPr>
        <p:grpSpPr>
          <a:xfrm>
            <a:off x="5580112" y="2497013"/>
            <a:ext cx="3528392" cy="3609104"/>
            <a:chOff x="5364368" y="2825641"/>
            <a:chExt cx="3601708" cy="3684097"/>
          </a:xfrm>
        </p:grpSpPr>
        <p:pic>
          <p:nvPicPr>
            <p:cNvPr id="1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4368" y="2825641"/>
              <a:ext cx="3600120" cy="3617326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5580112" y="2969657"/>
              <a:ext cx="2952328" cy="47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backup mixer</a:t>
              </a:r>
              <a:endParaRPr lang="en-GB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6588224" y="5849977"/>
              <a:ext cx="2377852" cy="65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/>
                <a:t>courtesy</a:t>
              </a:r>
            </a:p>
            <a:p>
              <a:r>
                <a:rPr lang="en-GB" sz="1800" b="1" dirty="0" smtClean="0"/>
                <a:t>C. </a:t>
              </a:r>
              <a:r>
                <a:rPr lang="en-GB" sz="1800" b="1" dirty="0" err="1" smtClean="0"/>
                <a:t>Risacher</a:t>
              </a:r>
              <a:r>
                <a:rPr lang="en-GB" sz="1800" b="1" dirty="0" smtClean="0"/>
                <a:t>, </a:t>
              </a:r>
              <a:r>
                <a:rPr lang="en-GB" sz="1800" b="1" dirty="0" err="1" smtClean="0"/>
                <a:t>MPIfR</a:t>
              </a:r>
              <a:endParaRPr lang="en-GB" sz="1800" b="1" dirty="0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19944"/>
          </a:xfrm>
        </p:spPr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verification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560" y="1223755"/>
            <a:ext cx="8161675" cy="117234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Horns fabricated by RPG</a:t>
            </a:r>
          </a:p>
          <a:p>
            <a:r>
              <a:rPr lang="en-GB" dirty="0" smtClean="0"/>
              <a:t>optics </a:t>
            </a:r>
            <a:r>
              <a:rPr lang="en-GB" dirty="0" smtClean="0"/>
              <a:t>path </a:t>
            </a:r>
            <a:r>
              <a:rPr lang="en-GB" dirty="0" smtClean="0"/>
              <a:t>not evacuated ca</a:t>
            </a:r>
            <a:r>
              <a:rPr lang="en-GB" dirty="0" smtClean="0"/>
              <a:t>. 35 cm @  4775 GHz</a:t>
            </a:r>
          </a:p>
          <a:p>
            <a:r>
              <a:rPr lang="en-GB" dirty="0" smtClean="0"/>
              <a:t>waist size and beam shape good to – 12 dB testing limit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7" name="Gruppierung 10"/>
          <p:cNvGrpSpPr/>
          <p:nvPr/>
        </p:nvGrpSpPr>
        <p:grpSpPr>
          <a:xfrm>
            <a:off x="251520" y="2500609"/>
            <a:ext cx="3528392" cy="3863881"/>
            <a:chOff x="683568" y="2825641"/>
            <a:chExt cx="3600400" cy="3942736"/>
          </a:xfrm>
        </p:grpSpPr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848" y="2825641"/>
              <a:ext cx="3600120" cy="3600120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827584" y="2969657"/>
              <a:ext cx="2952328" cy="471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mtClean="0"/>
                <a:t>flight mixer</a:t>
              </a:r>
              <a:endParaRPr lang="en-GB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83568" y="5417929"/>
              <a:ext cx="2736304" cy="135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mtClean="0"/>
                <a:t>contours 1.5 dB</a:t>
              </a:r>
            </a:p>
            <a:p>
              <a:r>
                <a:rPr lang="en-GB" sz="2000" smtClean="0">
                  <a:solidFill>
                    <a:srgbClr val="FF0000"/>
                  </a:solidFill>
                </a:rPr>
                <a:t>red = -3 dB</a:t>
              </a:r>
            </a:p>
            <a:p>
              <a:r>
                <a:rPr lang="en-GB" sz="2000" smtClean="0">
                  <a:solidFill>
                    <a:srgbClr val="008000"/>
                  </a:solidFill>
                </a:rPr>
                <a:t>green = -12 dB </a:t>
              </a:r>
            </a:p>
            <a:p>
              <a:endParaRPr lang="en-GB" sz="2000"/>
            </a:p>
          </p:txBody>
        </p:sp>
      </p:grpSp>
      <p:pic>
        <p:nvPicPr>
          <p:cNvPr id="11" name="Bild 9" descr="cross-scan_beam_pattern_H_mix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578" y="3601717"/>
            <a:ext cx="2880582" cy="2410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9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Bild 4" descr="IMG_199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 smtClean="0"/>
              <a:t>GREAT with 1.9 and 4.7 THz </a:t>
            </a:r>
            <a:r>
              <a:rPr lang="en-GB" dirty="0" smtClean="0"/>
              <a:t>Rx on SOFIA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In-Flight </a:t>
            </a:r>
            <a:r>
              <a:rPr lang="de-DE" dirty="0" err="1" smtClean="0"/>
              <a:t>Trec</a:t>
            </a:r>
            <a:r>
              <a:rPr lang="de-DE" dirty="0" smtClean="0"/>
              <a:t> GREAT H-Channel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16505" y="98630"/>
            <a:ext cx="8393578" cy="6374128"/>
            <a:chOff x="1147556" y="-163109"/>
            <a:chExt cx="8393578" cy="6374128"/>
          </a:xfrm>
        </p:grpSpPr>
        <p:pic>
          <p:nvPicPr>
            <p:cNvPr id="9" name="Bild 4" descr="Trec_OI_in_fligh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4944" y="-163109"/>
              <a:ext cx="8056190" cy="6374128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 rot="16200000">
              <a:off x="350096" y="3783646"/>
              <a:ext cx="1995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/>
                <a:t>Trec</a:t>
              </a:r>
              <a:r>
                <a:rPr lang="en-GB" sz="2000" dirty="0" smtClean="0"/>
                <a:t> SSB (K)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82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dirty="0" smtClean="0"/>
              <a:t>[O I] and [C II] line emission</a:t>
            </a:r>
            <a:endParaRPr lang="en-GB" dirty="0"/>
          </a:p>
        </p:txBody>
      </p:sp>
      <p:pic>
        <p:nvPicPr>
          <p:cNvPr id="6" name="Bild 4" descr="NGC7027-OI-CII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20" t="28849" r="7630" b="1933"/>
          <a:stretch/>
        </p:blipFill>
        <p:spPr>
          <a:xfrm>
            <a:off x="749128" y="1700808"/>
            <a:ext cx="7648919" cy="44304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432597" y="5865381"/>
            <a:ext cx="3358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courtesy</a:t>
            </a:r>
            <a:r>
              <a:rPr lang="en-GB" sz="1600" b="1" dirty="0"/>
              <a:t> </a:t>
            </a:r>
            <a:r>
              <a:rPr lang="en-GB" sz="1600" b="1" dirty="0" smtClean="0"/>
              <a:t>Helmut </a:t>
            </a:r>
            <a:r>
              <a:rPr lang="en-GB" sz="1600" b="1" dirty="0" err="1" smtClean="0"/>
              <a:t>Wiesemeyer</a:t>
            </a:r>
            <a:endParaRPr lang="en-GB" sz="1600" b="1" dirty="0"/>
          </a:p>
          <a:p>
            <a:r>
              <a:rPr lang="en-GB" sz="1600" b="1" dirty="0" smtClean="0"/>
              <a:t>GREAT consortium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408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Summary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85800" y="1178750"/>
            <a:ext cx="8458200" cy="526558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de-DE" dirty="0" smtClean="0"/>
              <a:t>SIS </a:t>
            </a:r>
            <a:r>
              <a:rPr lang="de-DE" dirty="0" err="1" smtClean="0"/>
              <a:t>devices</a:t>
            </a:r>
            <a:endParaRPr lang="de-DE" dirty="0" smtClean="0"/>
          </a:p>
          <a:p>
            <a:pPr lvl="1"/>
            <a:r>
              <a:rPr lang="de-DE" dirty="0" err="1" smtClean="0"/>
              <a:t>AlN</a:t>
            </a:r>
            <a:r>
              <a:rPr lang="de-DE" dirty="0" smtClean="0"/>
              <a:t> </a:t>
            </a:r>
            <a:r>
              <a:rPr lang="de-DE" dirty="0" err="1" smtClean="0"/>
              <a:t>barrier</a:t>
            </a:r>
            <a:r>
              <a:rPr lang="de-DE" dirty="0" smtClean="0"/>
              <a:t>: 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1"/>
            <a:r>
              <a:rPr lang="de-DE" dirty="0" smtClean="0"/>
              <a:t>New KOSMA </a:t>
            </a:r>
            <a:r>
              <a:rPr lang="de-DE" dirty="0" err="1" smtClean="0"/>
              <a:t>sputter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probable</a:t>
            </a:r>
          </a:p>
          <a:p>
            <a:pPr lvl="1"/>
            <a:r>
              <a:rPr lang="de-DE" dirty="0" smtClean="0"/>
              <a:t>E-beam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r>
              <a:rPr lang="de-DE" dirty="0" err="1" smtClean="0"/>
              <a:t>heritage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HEB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waveguide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endParaRPr lang="de-DE" dirty="0" smtClean="0"/>
          </a:p>
          <a:p>
            <a:pPr lvl="1"/>
            <a:r>
              <a:rPr lang="de-DE" dirty="0" err="1" smtClean="0"/>
              <a:t>Metal</a:t>
            </a:r>
            <a:r>
              <a:rPr lang="de-DE" dirty="0" smtClean="0"/>
              <a:t> </a:t>
            </a:r>
            <a:r>
              <a:rPr lang="de-DE" dirty="0" err="1" smtClean="0"/>
              <a:t>waveguides</a:t>
            </a:r>
            <a:r>
              <a:rPr lang="de-DE" dirty="0" smtClean="0"/>
              <a:t> </a:t>
            </a:r>
            <a:r>
              <a:rPr lang="de-DE" dirty="0" smtClean="0"/>
              <a:t>OK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 </a:t>
            </a:r>
            <a:r>
              <a:rPr lang="de-DE" dirty="0" err="1" smtClean="0"/>
              <a:t>THz</a:t>
            </a:r>
            <a:endParaRPr lang="de-DE" dirty="0" smtClean="0"/>
          </a:p>
          <a:p>
            <a:pPr lvl="1"/>
            <a:r>
              <a:rPr lang="de-DE" dirty="0" smtClean="0"/>
              <a:t>Si </a:t>
            </a:r>
            <a:r>
              <a:rPr lang="de-DE" dirty="0" err="1" smtClean="0"/>
              <a:t>waveguides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---tests </a:t>
            </a:r>
            <a:r>
              <a:rPr lang="de-DE" dirty="0" err="1" smtClean="0"/>
              <a:t>delayed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Assembly</a:t>
            </a:r>
            <a:endParaRPr lang="de-DE" dirty="0" smtClean="0"/>
          </a:p>
          <a:p>
            <a:pPr lvl="1"/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tolerance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beamleads</a:t>
            </a:r>
            <a:endParaRPr lang="de-DE" dirty="0" smtClean="0"/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thermal </a:t>
            </a:r>
            <a:r>
              <a:rPr lang="de-DE" dirty="0" err="1" smtClean="0"/>
              <a:t>contact</a:t>
            </a:r>
            <a:r>
              <a:rPr lang="de-DE" dirty="0" smtClean="0"/>
              <a:t> OK,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cycling</a:t>
            </a:r>
            <a:r>
              <a:rPr lang="de-DE" dirty="0" smtClean="0"/>
              <a:t> OK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Horizon</a:t>
            </a:r>
            <a:r>
              <a:rPr lang="de-DE" dirty="0" smtClean="0"/>
              <a:t> 2020—KOSMA </a:t>
            </a:r>
            <a:r>
              <a:rPr lang="de-DE" dirty="0" err="1" smtClean="0"/>
              <a:t>proposal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06515" y="1268760"/>
            <a:ext cx="8865985" cy="504056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ALMA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 </a:t>
            </a:r>
            <a:r>
              <a:rPr lang="de-DE" dirty="0" err="1" smtClean="0"/>
              <a:t>instrumentation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400" dirty="0" smtClean="0"/>
              <a:t>=&gt; </a:t>
            </a:r>
            <a:r>
              <a:rPr lang="de-DE" sz="2400" dirty="0" err="1" smtClean="0"/>
              <a:t>small</a:t>
            </a:r>
            <a:r>
              <a:rPr lang="de-DE" sz="2400" dirty="0" smtClean="0"/>
              <a:t> </a:t>
            </a:r>
            <a:r>
              <a:rPr lang="de-DE" sz="2400" dirty="0" err="1" smtClean="0"/>
              <a:t>FPA‘s</a:t>
            </a:r>
            <a:r>
              <a:rPr lang="de-DE" sz="2400" dirty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 </a:t>
            </a:r>
            <a:r>
              <a:rPr lang="de-DE" sz="2400" dirty="0" err="1" smtClean="0"/>
              <a:t>balanced</a:t>
            </a:r>
            <a:r>
              <a:rPr lang="de-DE" sz="2400" dirty="0" smtClean="0"/>
              <a:t> </a:t>
            </a:r>
            <a:r>
              <a:rPr lang="de-DE" sz="2400" dirty="0" err="1" smtClean="0"/>
              <a:t>side</a:t>
            </a:r>
            <a:r>
              <a:rPr lang="de-DE" sz="2400" dirty="0" smtClean="0"/>
              <a:t> band </a:t>
            </a:r>
            <a:r>
              <a:rPr lang="de-DE" sz="2400" dirty="0" err="1" smtClean="0"/>
              <a:t>separating</a:t>
            </a:r>
            <a:r>
              <a:rPr lang="de-DE" sz="2400" dirty="0" smtClean="0"/>
              <a:t> </a:t>
            </a:r>
            <a:r>
              <a:rPr lang="de-DE" sz="2400" dirty="0" err="1" smtClean="0"/>
              <a:t>mixers</a:t>
            </a:r>
            <a:endParaRPr lang="de-DE" sz="2400" dirty="0" smtClean="0"/>
          </a:p>
          <a:p>
            <a:r>
              <a:rPr lang="de-DE" sz="2400" dirty="0" smtClean="0"/>
              <a:t>Common European </a:t>
            </a:r>
            <a:r>
              <a:rPr lang="de-DE" sz="2400" dirty="0" err="1" smtClean="0"/>
              <a:t>effort</a:t>
            </a:r>
            <a:r>
              <a:rPr lang="de-DE" sz="2400" dirty="0"/>
              <a:t>  </a:t>
            </a:r>
            <a:r>
              <a:rPr lang="de-DE" sz="2400" dirty="0" smtClean="0"/>
              <a:t>= </a:t>
            </a:r>
            <a:r>
              <a:rPr lang="de-DE" sz="2400" dirty="0" err="1" smtClean="0"/>
              <a:t>our</a:t>
            </a:r>
            <a:r>
              <a:rPr lang="de-DE" sz="2400" dirty="0" smtClean="0"/>
              <a:t> JRA</a:t>
            </a:r>
          </a:p>
          <a:p>
            <a:pPr lvl="1"/>
            <a:r>
              <a:rPr lang="de-DE" sz="2400" dirty="0" smtClean="0"/>
              <a:t>Mixers , </a:t>
            </a:r>
            <a:r>
              <a:rPr lang="de-DE" sz="2400" dirty="0" err="1" smtClean="0"/>
              <a:t>LO‘s</a:t>
            </a:r>
            <a:r>
              <a:rPr lang="de-DE" sz="2400" dirty="0" smtClean="0"/>
              <a:t> , IF (LNA), …</a:t>
            </a:r>
          </a:p>
          <a:p>
            <a:r>
              <a:rPr lang="de-DE" sz="2400" dirty="0" err="1" smtClean="0"/>
              <a:t>Frequency</a:t>
            </a:r>
            <a:r>
              <a:rPr lang="de-DE" sz="2400" dirty="0" smtClean="0"/>
              <a:t> </a:t>
            </a:r>
            <a:r>
              <a:rPr lang="de-DE" sz="2400" dirty="0" err="1" smtClean="0"/>
              <a:t>range</a:t>
            </a:r>
            <a:r>
              <a:rPr lang="de-DE" sz="2400" dirty="0" smtClean="0"/>
              <a:t> 460GHz - 1 </a:t>
            </a:r>
            <a:r>
              <a:rPr lang="de-DE" sz="2400" dirty="0" err="1" smtClean="0"/>
              <a:t>THz</a:t>
            </a:r>
            <a:r>
              <a:rPr lang="de-DE" sz="2400" dirty="0" smtClean="0"/>
              <a:t>(?)</a:t>
            </a:r>
          </a:p>
          <a:p>
            <a:r>
              <a:rPr lang="de-DE" sz="2400" dirty="0" smtClean="0"/>
              <a:t>Common prototype + </a:t>
            </a:r>
            <a:r>
              <a:rPr lang="de-DE" sz="2400" dirty="0" err="1" smtClean="0"/>
              <a:t>tests</a:t>
            </a:r>
            <a:r>
              <a:rPr lang="de-DE" sz="2400" dirty="0" smtClean="0"/>
              <a:t> + </a:t>
            </a:r>
            <a:r>
              <a:rPr lang="de-DE" sz="2400" dirty="0" err="1" smtClean="0"/>
              <a:t>evaluation</a:t>
            </a:r>
            <a:r>
              <a:rPr lang="de-DE" sz="2400" dirty="0" smtClean="0"/>
              <a:t> (</a:t>
            </a:r>
            <a:r>
              <a:rPr lang="de-DE" sz="2400" dirty="0" err="1" smtClean="0"/>
              <a:t>result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JRA)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 smtClean="0">
              <a:solidFill>
                <a:srgbClr val="FF0000"/>
              </a:solidFill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rgbClr val="FF0000"/>
                </a:solidFill>
              </a:rPr>
              <a:t>  </a:t>
            </a:r>
            <a:r>
              <a:rPr lang="de-DE" dirty="0" err="1" smtClean="0">
                <a:solidFill>
                  <a:srgbClr val="FF0000"/>
                </a:solidFill>
              </a:rPr>
              <a:t>What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each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participant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contribute</a:t>
            </a:r>
            <a:r>
              <a:rPr lang="de-DE" dirty="0" smtClean="0">
                <a:solidFill>
                  <a:srgbClr val="FF0000"/>
                </a:solidFill>
              </a:rPr>
              <a:t> ?</a:t>
            </a:r>
          </a:p>
          <a:p>
            <a:pPr marL="457200" lvl="1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 e.g. KOSMA </a:t>
            </a:r>
            <a:r>
              <a:rPr lang="de-DE" sz="2400" dirty="0" err="1" smtClean="0">
                <a:solidFill>
                  <a:srgbClr val="FF0000"/>
                </a:solidFill>
              </a:rPr>
              <a:t>Fabrication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devices</a:t>
            </a:r>
            <a:r>
              <a:rPr lang="de-DE" sz="2400" dirty="0" smtClean="0">
                <a:solidFill>
                  <a:srgbClr val="FF0000"/>
                </a:solidFill>
              </a:rPr>
              <a:t>, </a:t>
            </a:r>
            <a:r>
              <a:rPr lang="de-DE" sz="2400" dirty="0" err="1" smtClean="0">
                <a:solidFill>
                  <a:srgbClr val="FF0000"/>
                </a:solidFill>
              </a:rPr>
              <a:t>SOI+Beamleads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514350" indent="-457200">
              <a:buFont typeface="Symbol" panose="05050102010706020507" pitchFamily="18" charset="2"/>
              <a:buChar char="-"/>
            </a:pPr>
            <a:r>
              <a:rPr lang="de-DE" dirty="0" err="1" smtClean="0">
                <a:solidFill>
                  <a:srgbClr val="FF0000"/>
                </a:solidFill>
              </a:rPr>
              <a:t>How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make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cooperation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work</a:t>
            </a:r>
            <a:r>
              <a:rPr lang="de-DE" dirty="0">
                <a:solidFill>
                  <a:srgbClr val="FF0000"/>
                </a:solidFill>
              </a:rPr>
              <a:t> ?</a:t>
            </a:r>
            <a:endParaRPr lang="de-DE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de-DE" sz="2400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0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THz</a:t>
            </a:r>
            <a:r>
              <a:rPr lang="de-DE" dirty="0" smtClean="0"/>
              <a:t> SIS </a:t>
            </a:r>
            <a:r>
              <a:rPr lang="de-DE" dirty="0" err="1" smtClean="0"/>
              <a:t>devices</a:t>
            </a:r>
            <a:r>
              <a:rPr lang="de-DE" dirty="0" smtClean="0"/>
              <a:t>_ </a:t>
            </a:r>
            <a:r>
              <a:rPr lang="de-DE" dirty="0" err="1" smtClean="0"/>
              <a:t>junctions</a:t>
            </a:r>
            <a:r>
              <a:rPr lang="de-DE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Inhaltsplatzhalter 3"/>
              <p:cNvSpPr>
                <a:spLocks noGrp="1"/>
              </p:cNvSpPr>
              <p:nvPr>
                <p:ph idx="1"/>
              </p:nvPr>
            </p:nvSpPr>
            <p:spPr>
              <a:xfrm>
                <a:off x="521550" y="1268760"/>
                <a:ext cx="8746740" cy="5040560"/>
              </a:xfrm>
            </p:spPr>
            <p:txBody>
              <a:bodyPr/>
              <a:lstStyle/>
              <a:p>
                <a:r>
                  <a:rPr lang="de-DE" b="0" dirty="0" smtClean="0"/>
                  <a:t>1.1 </a:t>
                </a:r>
                <a:r>
                  <a:rPr lang="de-DE" b="0" dirty="0" err="1" smtClean="0"/>
                  <a:t>THz</a:t>
                </a:r>
                <a:r>
                  <a:rPr lang="de-DE" b="0" dirty="0" smtClean="0"/>
                  <a:t> &lt; </a:t>
                </a:r>
                <a:r>
                  <a:rPr lang="de-DE" b="0" dirty="0" err="1" smtClean="0"/>
                  <a:t>f</a:t>
                </a:r>
                <a:r>
                  <a:rPr lang="de-DE" sz="2800" b="0" baseline="-25000" dirty="0" err="1" smtClean="0"/>
                  <a:t>RF</a:t>
                </a:r>
                <a:r>
                  <a:rPr lang="de-DE" b="0" dirty="0" smtClean="0"/>
                  <a:t> &lt; 1.5 </a:t>
                </a:r>
                <a:r>
                  <a:rPr lang="de-DE" b="0" dirty="0" err="1" smtClean="0"/>
                  <a:t>THz</a:t>
                </a:r>
                <a:endParaRPr lang="de-DE" b="0" dirty="0" smtClean="0"/>
              </a:p>
              <a:p>
                <a:r>
                  <a:rPr lang="de-DE" b="0" dirty="0" smtClean="0"/>
                  <a:t> 4.56 mV  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r>
                  <a:rPr lang="de-DE" b="0" dirty="0" smtClean="0"/>
                  <a:t>  </a:t>
                </a:r>
                <a:r>
                  <a:rPr lang="de-DE" b="0" dirty="0" err="1" smtClean="0"/>
                  <a:t>f</a:t>
                </a:r>
                <a:r>
                  <a:rPr lang="de-DE" sz="2800" b="0" baseline="-25000" dirty="0" err="1" smtClean="0"/>
                  <a:t>RF</a:t>
                </a:r>
                <a:r>
                  <a:rPr lang="de-DE" b="0" dirty="0" smtClean="0"/>
                  <a:t> &lt; 6.21 mV</a:t>
                </a:r>
              </a:p>
              <a:p>
                <a:pPr marL="0" indent="0">
                  <a:buNone/>
                </a:pPr>
                <a:r>
                  <a:rPr lang="de-DE" dirty="0"/>
                  <a:t> </a:t>
                </a:r>
                <a:r>
                  <a:rPr lang="de-DE" dirty="0" smtClean="0"/>
                  <a:t>   </a:t>
                </a:r>
                <a:r>
                  <a:rPr lang="de-DE" sz="2400" b="0" i="1" dirty="0" err="1" smtClean="0"/>
                  <a:t>Adding</a:t>
                </a:r>
                <a:r>
                  <a:rPr lang="de-DE" sz="2400" b="0" i="1" dirty="0" smtClean="0"/>
                  <a:t> a </a:t>
                </a:r>
                <a:r>
                  <a:rPr lang="de-DE" sz="2400" b="0" i="1" dirty="0" smtClean="0"/>
                  <a:t>minimal </a:t>
                </a:r>
                <a:r>
                  <a:rPr lang="de-DE" sz="2400" b="0" i="1" dirty="0" err="1" smtClean="0"/>
                  <a:t>bias</a:t>
                </a:r>
                <a:r>
                  <a:rPr lang="de-DE" sz="2400" b="0" i="1" dirty="0" smtClean="0"/>
                  <a:t> </a:t>
                </a:r>
                <a:r>
                  <a:rPr lang="de-DE" sz="2400" b="0" i="1" dirty="0" err="1" smtClean="0"/>
                  <a:t>voltage</a:t>
                </a:r>
                <a:r>
                  <a:rPr lang="de-DE" sz="2400" b="0" i="1" dirty="0" smtClean="0"/>
                  <a:t> </a:t>
                </a:r>
                <a:r>
                  <a:rPr lang="de-DE" sz="2400" b="0" i="1" dirty="0" err="1" smtClean="0"/>
                  <a:t>range</a:t>
                </a:r>
                <a:r>
                  <a:rPr lang="de-DE" sz="2400" b="0" i="1" dirty="0" smtClean="0"/>
                  <a:t> </a:t>
                </a:r>
                <a:r>
                  <a:rPr lang="de-DE" sz="2400" b="0" i="1" dirty="0" err="1" smtClean="0"/>
                  <a:t>of</a:t>
                </a:r>
                <a:r>
                  <a:rPr lang="de-DE" sz="2400" b="0" i="1" dirty="0" smtClean="0"/>
                  <a:t> </a:t>
                </a:r>
                <a:r>
                  <a:rPr lang="de-DE" sz="2400" b="0" i="1" dirty="0" smtClean="0"/>
                  <a:t>~ 0.5mV</a:t>
                </a:r>
                <a:r>
                  <a:rPr lang="de-DE" sz="2400" b="0" i="1" dirty="0" smtClean="0"/>
                  <a:t>:</a:t>
                </a:r>
              </a:p>
              <a:p>
                <a:pPr lvl="1">
                  <a:buNone/>
                </a:pPr>
                <a:endParaRPr lang="de-DE" sz="11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e-DE" b="0" dirty="0" smtClean="0"/>
                  <a:t> </a:t>
                </a:r>
                <a:r>
                  <a:rPr lang="de-DE" b="0" dirty="0" smtClean="0"/>
                  <a:t>5.6  </a:t>
                </a:r>
                <a:r>
                  <a:rPr lang="de-DE" b="0" dirty="0" smtClean="0"/>
                  <a:t>mV &lt; </a:t>
                </a:r>
                <a:r>
                  <a:rPr lang="de-DE" b="0" dirty="0" smtClean="0"/>
                  <a:t>2</a:t>
                </a:r>
                <a:r>
                  <a:rPr lang="de-DE" b="0" dirty="0" smtClean="0">
                    <a:latin typeface="Symbol" panose="05050102010706020507" pitchFamily="18" charset="2"/>
                  </a:rPr>
                  <a:t>D</a:t>
                </a:r>
                <a:r>
                  <a:rPr lang="de-DE" b="0" baseline="-25000" dirty="0" smtClean="0"/>
                  <a:t>E1</a:t>
                </a:r>
                <a:r>
                  <a:rPr lang="de-DE" b="0" dirty="0" smtClean="0"/>
                  <a:t> </a:t>
                </a:r>
                <a:r>
                  <a:rPr lang="de-DE" b="0" dirty="0"/>
                  <a:t>+ </a:t>
                </a:r>
                <a:r>
                  <a:rPr lang="de-DE" b="0" dirty="0" smtClean="0"/>
                  <a:t>2</a:t>
                </a:r>
                <a:r>
                  <a:rPr lang="de-DE" b="0" dirty="0" smtClean="0">
                    <a:latin typeface="Symbol" panose="05050102010706020507" pitchFamily="18" charset="2"/>
                  </a:rPr>
                  <a:t>D</a:t>
                </a:r>
                <a:r>
                  <a:rPr lang="de-DE" b="0" baseline="-25000" dirty="0" smtClean="0"/>
                  <a:t>E2</a:t>
                </a:r>
                <a:r>
                  <a:rPr lang="de-DE" b="0" dirty="0" smtClean="0"/>
                  <a:t> </a:t>
                </a:r>
                <a:r>
                  <a:rPr lang="de-DE" b="0" dirty="0"/>
                  <a:t>&lt; </a:t>
                </a:r>
                <a:r>
                  <a:rPr lang="de-DE" b="0" dirty="0" smtClean="0"/>
                  <a:t>7.2 </a:t>
                </a:r>
                <a:r>
                  <a:rPr lang="de-DE" b="0" dirty="0" smtClean="0"/>
                  <a:t>mV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de-DE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  </a:t>
                </a:r>
                <a:r>
                  <a:rPr lang="de-DE" dirty="0" err="1" smtClean="0"/>
                  <a:t>Nb-AlN-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Nb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(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Ti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)N</a:t>
                </a:r>
              </a:p>
              <a:p>
                <a:pPr lvl="1">
                  <a:buNone/>
                </a:pPr>
                <a:endParaRPr lang="de-DE" sz="1100" dirty="0" smtClean="0"/>
              </a:p>
              <a:p>
                <a:pPr lvl="1">
                  <a:buNone/>
                </a:pPr>
                <a:r>
                  <a:rPr lang="de-DE" sz="2400" b="0" dirty="0" smtClean="0"/>
                  <a:t>.</a:t>
                </a:r>
              </a:p>
            </p:txBody>
          </p:sp>
        </mc:Choice>
        <mc:Fallback>
          <p:sp>
            <p:nvSpPr>
              <p:cNvPr id="4" name="Inhaltsplatzhalt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550" y="1268760"/>
                <a:ext cx="8746740" cy="5040560"/>
              </a:xfrm>
              <a:blipFill rotWithShape="1">
                <a:blip r:embed="rId2"/>
                <a:stretch>
                  <a:fillRect l="-1604" t="-15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Pumped</a:t>
            </a:r>
            <a:r>
              <a:rPr lang="de-DE" dirty="0" smtClean="0"/>
              <a:t> </a:t>
            </a:r>
            <a:r>
              <a:rPr lang="de-DE" dirty="0" err="1" smtClean="0"/>
              <a:t>IV‘s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1340"/>
              </p:ext>
            </p:extLst>
          </p:nvPr>
        </p:nvGraphicFramePr>
        <p:xfrm>
          <a:off x="836585" y="1178750"/>
          <a:ext cx="7200800" cy="508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585" y="1178750"/>
                        <a:ext cx="7200800" cy="5089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0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Nb-AlN-Nb 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21550" y="5364215"/>
            <a:ext cx="8746740" cy="1260140"/>
          </a:xfrm>
        </p:spPr>
        <p:txBody>
          <a:bodyPr/>
          <a:lstStyle/>
          <a:p>
            <a:r>
              <a:rPr lang="de-DE" sz="2400" dirty="0" err="1" smtClean="0"/>
              <a:t>Reproducible</a:t>
            </a:r>
            <a:endParaRPr lang="de-DE" sz="2400" dirty="0" smtClean="0"/>
          </a:p>
          <a:p>
            <a:r>
              <a:rPr lang="de-DE" sz="2400" dirty="0" smtClean="0"/>
              <a:t>Quality &gt; 10 , </a:t>
            </a:r>
            <a:r>
              <a:rPr lang="de-DE" sz="2400" dirty="0" err="1" smtClean="0"/>
              <a:t>for</a:t>
            </a:r>
            <a:r>
              <a:rPr lang="de-DE" sz="2400" dirty="0" smtClean="0"/>
              <a:t> Jc~30kA/cm</a:t>
            </a:r>
            <a:r>
              <a:rPr lang="de-DE" sz="2400" baseline="30000" dirty="0" smtClean="0"/>
              <a:t>2</a:t>
            </a:r>
            <a:endParaRPr lang="de-DE" sz="2400" baseline="30000" dirty="0" smtClean="0"/>
          </a:p>
          <a:p>
            <a:pPr lvl="1">
              <a:buNone/>
            </a:pPr>
            <a:endParaRPr lang="de-DE" sz="2400" dirty="0" smtClean="0"/>
          </a:p>
          <a:p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1026" name="Grafik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54" y="998730"/>
            <a:ext cx="5985665" cy="417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THz</a:t>
            </a:r>
            <a:r>
              <a:rPr lang="de-DE" dirty="0" smtClean="0"/>
              <a:t> SIS </a:t>
            </a:r>
            <a:r>
              <a:rPr lang="de-DE" dirty="0" err="1" smtClean="0"/>
              <a:t>devices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on </a:t>
            </a:r>
            <a:r>
              <a:rPr lang="de-DE" dirty="0" err="1" smtClean="0"/>
              <a:t>junction</a:t>
            </a:r>
            <a:r>
              <a:rPr lang="de-DE" dirty="0" smtClean="0"/>
              <a:t> top </a:t>
            </a:r>
            <a:r>
              <a:rPr lang="de-DE" dirty="0" err="1" smtClean="0"/>
              <a:t>electrode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Niobium (</a:t>
            </a:r>
            <a:r>
              <a:rPr lang="de-DE" dirty="0" err="1" smtClean="0"/>
              <a:t>resources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dirty="0" smtClean="0"/>
              <a:t>E-beam </a:t>
            </a:r>
            <a:r>
              <a:rPr lang="de-DE" dirty="0" err="1" smtClean="0"/>
              <a:t>lithography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endParaRPr lang="de-DE" dirty="0" smtClean="0"/>
          </a:p>
          <a:p>
            <a:pPr lvl="1"/>
            <a:r>
              <a:rPr lang="de-DE" dirty="0" smtClean="0"/>
              <a:t>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heritage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HEB </a:t>
            </a:r>
            <a:r>
              <a:rPr lang="de-DE" dirty="0" err="1" smtClean="0"/>
              <a:t>fabrication</a:t>
            </a:r>
            <a:endParaRPr lang="de-DE" dirty="0" smtClean="0"/>
          </a:p>
          <a:p>
            <a:pPr lvl="1"/>
            <a:r>
              <a:rPr lang="de-DE" dirty="0" smtClean="0"/>
              <a:t>Details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SIS </a:t>
            </a:r>
            <a:r>
              <a:rPr lang="de-DE" dirty="0" err="1" smtClean="0"/>
              <a:t>junction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V</a:t>
            </a:r>
            <a:r>
              <a:rPr lang="de-DE" baseline="-25000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.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4291919" y="2396578"/>
            <a:ext cx="4510551" cy="3639754"/>
            <a:chOff x="4291919" y="2396578"/>
            <a:chExt cx="4510551" cy="3639754"/>
          </a:xfrm>
        </p:grpSpPr>
        <p:pic>
          <p:nvPicPr>
            <p:cNvPr id="23" name="Bild 5" descr="GREAT-L2_upgrade_2012_Trec_average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919" y="2858243"/>
              <a:ext cx="4510551" cy="3178089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157065" y="2396578"/>
              <a:ext cx="3299301" cy="4616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Last </a:t>
              </a:r>
              <a:r>
                <a:rPr lang="de-DE" dirty="0" err="1" smtClean="0"/>
                <a:t>years</a:t>
              </a:r>
              <a:r>
                <a:rPr lang="de-DE" dirty="0" smtClean="0"/>
                <a:t> PR </a:t>
              </a:r>
              <a:r>
                <a:rPr lang="de-DE" dirty="0" err="1" smtClean="0"/>
                <a:t>meeting</a:t>
              </a:r>
              <a:endParaRPr lang="de-DE" dirty="0"/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Waveguides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45147" y="1268760"/>
            <a:ext cx="8692337" cy="5040560"/>
          </a:xfrm>
        </p:spPr>
        <p:txBody>
          <a:bodyPr/>
          <a:lstStyle/>
          <a:p>
            <a:r>
              <a:rPr lang="de-DE" dirty="0" err="1" smtClean="0"/>
              <a:t>Stamped</a:t>
            </a:r>
            <a:r>
              <a:rPr lang="de-DE" dirty="0" smtClean="0"/>
              <a:t> </a:t>
            </a:r>
            <a:r>
              <a:rPr lang="de-DE" dirty="0" err="1" smtClean="0"/>
              <a:t>waveguides</a:t>
            </a:r>
            <a:r>
              <a:rPr lang="de-DE" dirty="0" smtClean="0"/>
              <a:t> in </a:t>
            </a:r>
            <a:r>
              <a:rPr lang="de-DE" dirty="0" err="1" smtClean="0"/>
              <a:t>CuTe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up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5 </a:t>
            </a:r>
            <a:r>
              <a:rPr lang="de-DE" dirty="0" err="1" smtClean="0">
                <a:solidFill>
                  <a:srgbClr val="FF0000"/>
                </a:solidFill>
              </a:rPr>
              <a:t>THz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uppierung 25"/>
          <p:cNvGrpSpPr/>
          <p:nvPr/>
        </p:nvGrpSpPr>
        <p:grpSpPr>
          <a:xfrm>
            <a:off x="0" y="2178105"/>
            <a:ext cx="4121950" cy="3989477"/>
            <a:chOff x="4528480" y="1700810"/>
            <a:chExt cx="4364000" cy="4223748"/>
          </a:xfrm>
        </p:grpSpPr>
        <p:sp>
          <p:nvSpPr>
            <p:cNvPr id="6" name="Line 57"/>
            <p:cNvSpPr>
              <a:spLocks noChangeShapeType="1"/>
            </p:cNvSpPr>
            <p:nvPr/>
          </p:nvSpPr>
          <p:spPr bwMode="auto">
            <a:xfrm>
              <a:off x="6639280" y="5445880"/>
              <a:ext cx="0" cy="43139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uppierung 22"/>
            <p:cNvGrpSpPr/>
            <p:nvPr/>
          </p:nvGrpSpPr>
          <p:grpSpPr>
            <a:xfrm>
              <a:off x="4528480" y="1700810"/>
              <a:ext cx="4364000" cy="4223748"/>
              <a:chOff x="4526343" y="3408682"/>
              <a:chExt cx="3319781" cy="3213088"/>
            </a:xfrm>
          </p:grpSpPr>
          <p:sp>
            <p:nvSpPr>
              <p:cNvPr id="8" name="Line 46"/>
              <p:cNvSpPr>
                <a:spLocks noChangeShapeType="1"/>
              </p:cNvSpPr>
              <p:nvPr/>
            </p:nvSpPr>
            <p:spPr bwMode="auto">
              <a:xfrm flipV="1">
                <a:off x="5526329" y="4725311"/>
                <a:ext cx="292954" cy="29578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47"/>
              <p:cNvSpPr>
                <a:spLocks noChangeShapeType="1"/>
              </p:cNvSpPr>
              <p:nvPr/>
            </p:nvSpPr>
            <p:spPr bwMode="auto">
              <a:xfrm flipH="1" flipV="1">
                <a:off x="6231953" y="5587287"/>
                <a:ext cx="395769" cy="38310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" name="Picture 48" descr="mixer_tran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601" y="3891504"/>
                <a:ext cx="1454910" cy="2263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6426978" y="5781546"/>
                <a:ext cx="1419146" cy="346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>
                    <a:solidFill>
                      <a:schemeClr val="tx1"/>
                    </a:solidFill>
                  </a:rPr>
                  <a:t>2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. waveguide block with IF output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50"/>
              <p:cNvSpPr>
                <a:spLocks noChangeShapeType="1"/>
              </p:cNvSpPr>
              <p:nvPr/>
            </p:nvSpPr>
            <p:spPr bwMode="auto">
              <a:xfrm>
                <a:off x="5167179" y="5021087"/>
                <a:ext cx="0" cy="502819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51"/>
              <p:cNvSpPr txBox="1">
                <a:spLocks noChangeArrowheads="1"/>
              </p:cNvSpPr>
              <p:nvPr/>
            </p:nvSpPr>
            <p:spPr bwMode="auto">
              <a:xfrm>
                <a:off x="4526343" y="5173201"/>
                <a:ext cx="528064" cy="20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10 mm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Line 52"/>
              <p:cNvSpPr>
                <a:spLocks noChangeShapeType="1"/>
              </p:cNvSpPr>
              <p:nvPr/>
            </p:nvSpPr>
            <p:spPr bwMode="auto">
              <a:xfrm flipH="1" flipV="1">
                <a:off x="5186897" y="5577428"/>
                <a:ext cx="392952" cy="30000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53"/>
              <p:cNvSpPr txBox="1">
                <a:spLocks noChangeArrowheads="1"/>
              </p:cNvSpPr>
              <p:nvPr/>
            </p:nvSpPr>
            <p:spPr bwMode="auto">
              <a:xfrm>
                <a:off x="4777044" y="5685879"/>
                <a:ext cx="528064" cy="20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17 mm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 Box 54"/>
              <p:cNvSpPr txBox="1">
                <a:spLocks noChangeArrowheads="1"/>
              </p:cNvSpPr>
              <p:nvPr/>
            </p:nvSpPr>
            <p:spPr bwMode="auto">
              <a:xfrm>
                <a:off x="4778561" y="4632601"/>
                <a:ext cx="782141" cy="20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1. feedhorn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 Box 55"/>
              <p:cNvSpPr txBox="1">
                <a:spLocks noChangeArrowheads="1"/>
              </p:cNvSpPr>
              <p:nvPr/>
            </p:nvSpPr>
            <p:spPr bwMode="auto">
              <a:xfrm>
                <a:off x="4723783" y="3956459"/>
                <a:ext cx="619774" cy="20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3. clamp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 Box 56"/>
              <p:cNvSpPr txBox="1">
                <a:spLocks noChangeArrowheads="1"/>
              </p:cNvSpPr>
              <p:nvPr/>
            </p:nvSpPr>
            <p:spPr bwMode="auto">
              <a:xfrm>
                <a:off x="5475432" y="6311909"/>
                <a:ext cx="946466" cy="309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IF Signal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 Box 58"/>
              <p:cNvSpPr txBox="1">
                <a:spLocks noChangeArrowheads="1"/>
              </p:cNvSpPr>
              <p:nvPr/>
            </p:nvSpPr>
            <p:spPr bwMode="auto">
              <a:xfrm>
                <a:off x="5271562" y="3482266"/>
                <a:ext cx="1029563" cy="309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RF Signal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Line 59"/>
              <p:cNvSpPr>
                <a:spLocks noChangeShapeType="1"/>
              </p:cNvSpPr>
              <p:nvPr/>
            </p:nvSpPr>
            <p:spPr bwMode="auto">
              <a:xfrm>
                <a:off x="5995337" y="3408682"/>
                <a:ext cx="0" cy="37746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auto">
              <a:xfrm>
                <a:off x="6804066" y="4725144"/>
                <a:ext cx="822946" cy="207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1pPr>
                <a:lvl2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2pPr>
                <a:lvl3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3pPr>
                <a:lvl4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4pPr>
                <a:lvl5pPr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5pPr>
                <a:lvl6pPr marL="25146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6pPr>
                <a:lvl7pPr marL="29718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7pPr>
                <a:lvl8pPr marL="34290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8pPr>
                <a:lvl9pPr marL="3886200" indent="-228600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000000"/>
                    </a:solidFill>
                    <a:latin typeface="Arial" charset="0"/>
                    <a:ea typeface="Batang" charset="0"/>
                    <a:cs typeface="Batang" charset="0"/>
                  </a:defRPr>
                </a:lvl9pPr>
              </a:lstStyle>
              <a:p>
                <a:pPr defTabSz="829452"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1300" dirty="0">
                    <a:solidFill>
                      <a:schemeClr val="tx1"/>
                    </a:solidFill>
                  </a:rPr>
                  <a:t>3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. device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Line 59"/>
              <p:cNvSpPr>
                <a:spLocks noChangeShapeType="1"/>
              </p:cNvSpPr>
              <p:nvPr/>
            </p:nvSpPr>
            <p:spPr bwMode="auto">
              <a:xfrm flipH="1">
                <a:off x="6084168" y="4869160"/>
                <a:ext cx="720080" cy="21602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uppieren 31"/>
          <p:cNvGrpSpPr/>
          <p:nvPr/>
        </p:nvGrpSpPr>
        <p:grpSpPr>
          <a:xfrm>
            <a:off x="4347685" y="2363633"/>
            <a:ext cx="4477097" cy="3895011"/>
            <a:chOff x="4325373" y="2390836"/>
            <a:chExt cx="4477097" cy="3895011"/>
          </a:xfrm>
        </p:grpSpPr>
        <p:pic>
          <p:nvPicPr>
            <p:cNvPr id="26" name="Bild 4" descr="NbN_vs_NbTiN_bandwidth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5373" y="2852501"/>
              <a:ext cx="4477097" cy="3433346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5157064" y="2390836"/>
              <a:ext cx="3299301" cy="4616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This </a:t>
              </a:r>
              <a:r>
                <a:rPr lang="de-DE" dirty="0" err="1" smtClean="0"/>
                <a:t>years</a:t>
              </a:r>
              <a:r>
                <a:rPr lang="de-DE" dirty="0" smtClean="0"/>
                <a:t> PR </a:t>
              </a:r>
              <a:r>
                <a:rPr lang="de-DE" dirty="0" err="1" smtClean="0"/>
                <a:t>meeting</a:t>
              </a:r>
              <a:endParaRPr lang="de-DE" dirty="0"/>
            </a:p>
          </p:txBody>
        </p:sp>
      </p:grpSp>
      <p:sp>
        <p:nvSpPr>
          <p:cNvPr id="34" name="Rechteck 33"/>
          <p:cNvSpPr/>
          <p:nvPr/>
        </p:nvSpPr>
        <p:spPr bwMode="auto">
          <a:xfrm>
            <a:off x="6586234" y="5499230"/>
            <a:ext cx="1892444" cy="135015"/>
          </a:xfrm>
          <a:prstGeom prst="rect">
            <a:avLst/>
          </a:prstGeom>
          <a:solidFill>
            <a:srgbClr val="FFFF00">
              <a:alpha val="2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Batang" charset="0"/>
              <a:cs typeface="Batan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house</a:t>
            </a:r>
            <a:r>
              <a:rPr lang="de-DE" dirty="0" smtClean="0"/>
              <a:t> </a:t>
            </a:r>
            <a:r>
              <a:rPr lang="de-DE" dirty="0" err="1" smtClean="0"/>
              <a:t>Tooling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45789" y="1718810"/>
            <a:ext cx="8052422" cy="4409800"/>
            <a:chOff x="821787" y="2187552"/>
            <a:chExt cx="8052422" cy="4409800"/>
          </a:xfrm>
        </p:grpSpPr>
        <p:pic>
          <p:nvPicPr>
            <p:cNvPr id="6" name="Picture 3" descr="K:\Bild 23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319" y="2187552"/>
              <a:ext cx="4702890" cy="352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K:\Bild 24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51319" y="2187552"/>
              <a:ext cx="3240000" cy="3510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1787" y="2718611"/>
              <a:ext cx="2165548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Gerade Verbindung mit Pfeil 8"/>
            <p:cNvCxnSpPr/>
            <p:nvPr/>
          </p:nvCxnSpPr>
          <p:spPr>
            <a:xfrm flipH="1">
              <a:off x="3941054" y="3573016"/>
              <a:ext cx="439200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/>
            <p:cNvSpPr txBox="1"/>
            <p:nvPr/>
          </p:nvSpPr>
          <p:spPr>
            <a:xfrm>
              <a:off x="3828424" y="3589072"/>
              <a:ext cx="830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rgbClr val="FFFF00"/>
                  </a:solidFill>
                </a:rPr>
                <a:t>48 µm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372199" y="4499828"/>
              <a:ext cx="76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/>
                <a:t>16µm</a:t>
              </a:r>
              <a:endParaRPr lang="en-US" sz="1800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>
              <a:off x="899592" y="5013176"/>
              <a:ext cx="792087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3347864" y="2718611"/>
              <a:ext cx="2227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 smtClean="0">
                  <a:solidFill>
                    <a:srgbClr val="FFFF00"/>
                  </a:solidFill>
                </a:rPr>
                <a:t>Waveguide</a:t>
              </a:r>
              <a:r>
                <a:rPr lang="de-DE" sz="2000" dirty="0" smtClean="0">
                  <a:solidFill>
                    <a:srgbClr val="FFFF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FFFF00"/>
                  </a:solidFill>
                </a:rPr>
                <a:t>stamp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886479" y="2349279"/>
              <a:ext cx="1737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/>
                <a:t>Channel </a:t>
              </a:r>
              <a:r>
                <a:rPr lang="de-DE" sz="1800" dirty="0" err="1" smtClean="0"/>
                <a:t>stamp</a:t>
              </a:r>
              <a:endParaRPr lang="en-US" sz="18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958372" y="4571836"/>
              <a:ext cx="68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rgbClr val="FFFF00"/>
                  </a:solidFill>
                </a:rPr>
                <a:t>1 cm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169231" y="2780928"/>
              <a:ext cx="159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</a:rPr>
                <a:t>Stamping </a:t>
              </a:r>
              <a:r>
                <a:rPr lang="en-US" sz="1800" dirty="0">
                  <a:solidFill>
                    <a:srgbClr val="FFFF00"/>
                  </a:solidFill>
                </a:rPr>
                <a:t>tool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1691679" y="3150260"/>
              <a:ext cx="360041" cy="350748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6629030" y="4509120"/>
              <a:ext cx="1440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3131839" y="5766355"/>
              <a:ext cx="52565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4.7 THz waveguide 48 µm x 24 µm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5799" y="304800"/>
            <a:ext cx="8251685" cy="819944"/>
          </a:xfrm>
        </p:spPr>
        <p:txBody>
          <a:bodyPr/>
          <a:lstStyle/>
          <a:p>
            <a:r>
              <a:rPr lang="de-DE" dirty="0" err="1" smtClean="0"/>
              <a:t>Waveguide</a:t>
            </a:r>
            <a:r>
              <a:rPr lang="de-DE" dirty="0" smtClean="0"/>
              <a:t> wall </a:t>
            </a:r>
            <a:r>
              <a:rPr lang="de-DE" dirty="0" err="1" smtClean="0"/>
              <a:t>roughness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6" name="Bild 5" descr="weisslicht_CS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35" y="2573905"/>
            <a:ext cx="4860032" cy="1918727"/>
          </a:xfrm>
          <a:prstGeom prst="rect">
            <a:avLst/>
          </a:prstGeom>
        </p:spPr>
      </p:pic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539552" y="1403775"/>
            <a:ext cx="7772400" cy="1035115"/>
          </a:xfrm>
        </p:spPr>
        <p:txBody>
          <a:bodyPr/>
          <a:lstStyle/>
          <a:p>
            <a:r>
              <a:rPr lang="en-GB" dirty="0" smtClean="0"/>
              <a:t>roughness </a:t>
            </a:r>
            <a:r>
              <a:rPr lang="en-GB" dirty="0" smtClean="0"/>
              <a:t>Ra &lt; 0.2 µm, RMS = </a:t>
            </a:r>
            <a:r>
              <a:rPr lang="en-GB" dirty="0" smtClean="0"/>
              <a:t>0.3</a:t>
            </a:r>
            <a:endParaRPr lang="en-GB" dirty="0"/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8578485" y="6552728"/>
            <a:ext cx="546473" cy="2606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+mn-lt"/>
                <a:ea typeface="Batang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9pPr>
          </a:lstStyle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" name="Bild 4" descr="weisslicht_CS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87" y="2573905"/>
            <a:ext cx="4087032" cy="2947692"/>
          </a:xfrm>
          <a:prstGeom prst="rect">
            <a:avLst/>
          </a:prstGeom>
        </p:spPr>
      </p:pic>
      <p:graphicFrame>
        <p:nvGraphicFramePr>
          <p:cNvPr id="21" name="Inhaltsplatzhalter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342512"/>
              </p:ext>
            </p:extLst>
          </p:nvPr>
        </p:nvGraphicFramePr>
        <p:xfrm>
          <a:off x="2388728" y="4583258"/>
          <a:ext cx="6714042" cy="942975"/>
        </p:xfrm>
        <a:graphic>
          <a:graphicData uri="http://schemas.openxmlformats.org/drawingml/2006/table">
            <a:tbl>
              <a:tblPr/>
              <a:tblGrid>
                <a:gridCol w="2470232"/>
                <a:gridCol w="492829"/>
                <a:gridCol w="1003912"/>
                <a:gridCol w="611474"/>
                <a:gridCol w="876142"/>
                <a:gridCol w="474576"/>
                <a:gridCol w="784877"/>
              </a:tblGrid>
              <a:tr h="28531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CD0921"/>
                          </a:solidFill>
                          <a:latin typeface="Calibri"/>
                        </a:rPr>
                        <a:t> </a:t>
                      </a:r>
                      <a:r>
                        <a:rPr lang="de-DE" sz="2000" b="0" i="0" u="none" strike="noStrike" dirty="0" err="1" smtClean="0">
                          <a:solidFill>
                            <a:srgbClr val="CD0921"/>
                          </a:solidFill>
                          <a:latin typeface="Calibri"/>
                        </a:rPr>
                        <a:t>required</a:t>
                      </a:r>
                      <a:r>
                        <a:rPr lang="de-DE" sz="2000" b="0" i="0" u="none" strike="noStrike" baseline="0" dirty="0" smtClean="0">
                          <a:solidFill>
                            <a:srgbClr val="CD0921"/>
                          </a:solidFill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CD0921"/>
                          </a:solidFill>
                          <a:latin typeface="Calibri"/>
                        </a:rPr>
                        <a:t>accuracy</a:t>
                      </a:r>
                      <a:endParaRPr lang="de-DE" sz="2000" b="0" i="0" u="none" strike="noStrike" dirty="0">
                        <a:solidFill>
                          <a:srgbClr val="CD092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width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(µm)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length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(µm)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(µm)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9346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Waveguide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+/- 2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+/- 3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+/- 2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31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Substrate Channel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+2/ -0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+0/ 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+2/- 0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16519" y="495016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4.7 THz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2AEAF8-3D20-4FC1-8D21-EED8B31B04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4.7 </a:t>
            </a:r>
            <a:r>
              <a:rPr lang="de-DE" dirty="0" err="1" smtClean="0"/>
              <a:t>THz</a:t>
            </a:r>
            <a:r>
              <a:rPr lang="de-DE" dirty="0" smtClean="0"/>
              <a:t> HEB Devices</a:t>
            </a:r>
            <a:endParaRPr lang="de-DE" dirty="0"/>
          </a:p>
        </p:txBody>
      </p:sp>
      <p:pic>
        <p:nvPicPr>
          <p:cNvPr id="5" name="Bild 5" descr="upGREAT13-5-D09_HFA1B_23.tif .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D092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D0921"/>
                </a:solidFill>
                <a:latin typeface="Arial" charset="0"/>
                <a:ea typeface="Batang" charset="0"/>
                <a:cs typeface="Batang" charset="0"/>
              </a:defRPr>
            </a:lvl9pPr>
          </a:lstStyle>
          <a:p>
            <a:r>
              <a:rPr lang="en-GB" kern="0" smtClean="0">
                <a:solidFill>
                  <a:schemeClr val="bg1"/>
                </a:solidFill>
              </a:rPr>
              <a:t>4.7 THz waveguide HEB device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8578485" y="6552728"/>
            <a:ext cx="546473" cy="2606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969696"/>
                </a:solidFill>
                <a:latin typeface="+mn-lt"/>
                <a:ea typeface="Batang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Batang" pitchFamily="18" charset="-127"/>
                <a:cs typeface="+mn-cs"/>
              </a:defRPr>
            </a:lvl9pPr>
          </a:lstStyle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V="1">
            <a:off x="1505975" y="1772816"/>
            <a:ext cx="7632848" cy="3960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 rot="19906765">
            <a:off x="4637566" y="402618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1250 µm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444125" y="1772816"/>
            <a:ext cx="222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IF output and DC connection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383143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RF input section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HER BG">
  <a:themeElements>
    <a:clrScheme name="Prsentation_Verwalt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sentation_Verwaltung">
      <a:majorFont>
        <a:latin typeface="Arial"/>
        <a:ea typeface="Batang"/>
        <a:cs typeface="Batang"/>
      </a:majorFont>
      <a:minorFont>
        <a:latin typeface="Arial"/>
        <a:ea typeface="Batang"/>
        <a:cs typeface="Bata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Batang" charset="0"/>
            <a:cs typeface="Batang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Batang" charset="0"/>
            <a:cs typeface="Batang" charset="0"/>
          </a:defRPr>
        </a:defPPr>
      </a:lstStyle>
    </a:lnDef>
  </a:objectDefaults>
  <a:extraClrSchemeLst>
    <a:extraClrScheme>
      <a:clrScheme name="Prsentation_Verwalt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80"/>
      </a:dk1>
      <a:lt1>
        <a:sysClr val="window" lastClr="FFFFE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Bildschirmpräsentation (4:3)</PresentationFormat>
  <Paragraphs>155</Paragraphs>
  <Slides>19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AETHER BG</vt:lpstr>
      <vt:lpstr>Origin Grafik</vt:lpstr>
      <vt:lpstr>THz SIS devices and waveguides</vt:lpstr>
      <vt:lpstr>THz SIS devices_ junctions </vt:lpstr>
      <vt:lpstr>Simulated Pumped IV‘s</vt:lpstr>
      <vt:lpstr>Nb-AlN-Nb </vt:lpstr>
      <vt:lpstr>THz SIS devices</vt:lpstr>
      <vt:lpstr>THz Waveguides</vt:lpstr>
      <vt:lpstr>In house Tooling</vt:lpstr>
      <vt:lpstr>Waveguide wall roughness </vt:lpstr>
      <vt:lpstr>4.7 THz HEB Devices</vt:lpstr>
      <vt:lpstr>Device Assembly</vt:lpstr>
      <vt:lpstr>PowerPoint-Präsentation</vt:lpstr>
      <vt:lpstr>Waveguides etched in Si</vt:lpstr>
      <vt:lpstr>Measurement &amp; design</vt:lpstr>
      <vt:lpstr>Beam verification</vt:lpstr>
      <vt:lpstr>GREAT with 1.9 and 4.7 THz Rx on SOFIA</vt:lpstr>
      <vt:lpstr>In-Flight Trec GREAT H-Channel</vt:lpstr>
      <vt:lpstr>[O I] and [C II] line emission</vt:lpstr>
      <vt:lpstr>Summary</vt:lpstr>
      <vt:lpstr>Horizon 2020—KOSMA proposal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netty</dc:creator>
  <cp:lastModifiedBy>Netty Honingh</cp:lastModifiedBy>
  <cp:revision>56</cp:revision>
  <dcterms:created xsi:type="dcterms:W3CDTF">2013-09-25T17:08:03Z</dcterms:created>
  <dcterms:modified xsi:type="dcterms:W3CDTF">2014-09-19T17:59:15Z</dcterms:modified>
</cp:coreProperties>
</file>