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397" r:id="rId2"/>
    <p:sldId id="398" r:id="rId3"/>
    <p:sldId id="370" r:id="rId4"/>
    <p:sldId id="417" r:id="rId5"/>
    <p:sldId id="384" r:id="rId6"/>
    <p:sldId id="374" r:id="rId7"/>
    <p:sldId id="377" r:id="rId8"/>
    <p:sldId id="317" r:id="rId9"/>
    <p:sldId id="361" r:id="rId10"/>
    <p:sldId id="375" r:id="rId11"/>
    <p:sldId id="359" r:id="rId12"/>
    <p:sldId id="351" r:id="rId13"/>
    <p:sldId id="352" r:id="rId14"/>
    <p:sldId id="349" r:id="rId15"/>
    <p:sldId id="350" r:id="rId16"/>
    <p:sldId id="382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Batang" charset="0"/>
        <a:cs typeface="Batang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65"/>
    <a:srgbClr val="91C4EA"/>
    <a:srgbClr val="4A657D"/>
    <a:srgbClr val="969696"/>
    <a:srgbClr val="2B586C"/>
    <a:srgbClr val="CD0921"/>
    <a:srgbClr val="3E5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8" autoAdjust="0"/>
    <p:restoredTop sz="83491" autoAdjust="0"/>
  </p:normalViewPr>
  <p:slideViewPr>
    <p:cSldViewPr showGuides="1">
      <p:cViewPr varScale="1">
        <p:scale>
          <a:sx n="105" d="100"/>
          <a:sy n="105" d="100"/>
        </p:scale>
        <p:origin x="-1662" y="-90"/>
      </p:cViewPr>
      <p:guideLst>
        <p:guide orient="horz" pos="18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2D5E657-33C7-5E47-A437-70AFFD81D9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6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71CCFCD-C940-1E43-8C9D-58DA120E97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charset="0"/>
        <a:cs typeface="Batang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charset="0"/>
        <a:cs typeface="Batang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charset="0"/>
        <a:cs typeface="Batang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charset="0"/>
        <a:cs typeface="Batang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Batang" charset="0"/>
        <a:cs typeface="Batang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1CCFCD-C940-1E43-8C9D-58DA120E97F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UzK_Siegel_deko-heller-F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Klicken Sie, um das Titelformat zu bearbeiten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Klicken Sie, um das Format des Untertitelmasters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415042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B678-EA5E-EB4C-9DCD-5C34826C45B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9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_UzK_Siegel_deko-heller-Fo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br>
              <a:rPr lang="en-US"/>
            </a:b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8485" y="6552728"/>
            <a:ext cx="546473" cy="2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fld id="{271395F6-6049-AA4B-AC23-0EE93A08B03D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054" name="Picture 9" descr="ppt_UzK_Logo-blau-kleine-Datei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8968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5" name="Group 28"/>
          <p:cNvGrpSpPr>
            <a:grpSpLocks/>
          </p:cNvGrpSpPr>
          <p:nvPr/>
        </p:nvGrpSpPr>
        <p:grpSpPr bwMode="auto">
          <a:xfrm>
            <a:off x="579438" y="6524625"/>
            <a:ext cx="8564562" cy="1588"/>
            <a:chOff x="9" y="3792"/>
            <a:chExt cx="5147" cy="0"/>
          </a:xfrm>
        </p:grpSpPr>
        <p:sp>
          <p:nvSpPr>
            <p:cNvPr id="77835" name="Line 11"/>
            <p:cNvSpPr>
              <a:spLocks noChangeShapeType="1"/>
            </p:cNvSpPr>
            <p:nvPr userDrawn="1"/>
          </p:nvSpPr>
          <p:spPr bwMode="auto">
            <a:xfrm>
              <a:off x="9" y="3792"/>
              <a:ext cx="748" cy="0"/>
            </a:xfrm>
            <a:prstGeom prst="line">
              <a:avLst/>
            </a:prstGeom>
            <a:noFill/>
            <a:ln w="69850">
              <a:solidFill>
                <a:srgbClr val="83AF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36" name="Line 12"/>
            <p:cNvSpPr>
              <a:spLocks noChangeShapeType="1"/>
            </p:cNvSpPr>
            <p:nvPr userDrawn="1"/>
          </p:nvSpPr>
          <p:spPr bwMode="auto">
            <a:xfrm>
              <a:off x="752" y="3792"/>
              <a:ext cx="748" cy="0"/>
            </a:xfrm>
            <a:prstGeom prst="line">
              <a:avLst/>
            </a:prstGeom>
            <a:noFill/>
            <a:ln w="69850">
              <a:solidFill>
                <a:srgbClr val="7D32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37" name="Line 13"/>
            <p:cNvSpPr>
              <a:spLocks noChangeShapeType="1"/>
            </p:cNvSpPr>
            <p:nvPr userDrawn="1"/>
          </p:nvSpPr>
          <p:spPr bwMode="auto">
            <a:xfrm>
              <a:off x="1480" y="3792"/>
              <a:ext cx="748" cy="0"/>
            </a:xfrm>
            <a:prstGeom prst="line">
              <a:avLst/>
            </a:prstGeom>
            <a:noFill/>
            <a:ln w="69850">
              <a:solidFill>
                <a:srgbClr val="AF11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38" name="Line 14"/>
            <p:cNvSpPr>
              <a:spLocks noChangeShapeType="1"/>
            </p:cNvSpPr>
            <p:nvPr userDrawn="1"/>
          </p:nvSpPr>
          <p:spPr bwMode="auto">
            <a:xfrm>
              <a:off x="2216" y="3792"/>
              <a:ext cx="748" cy="0"/>
            </a:xfrm>
            <a:prstGeom prst="line">
              <a:avLst/>
            </a:prstGeom>
            <a:noFill/>
            <a:ln w="69850">
              <a:solidFill>
                <a:srgbClr val="590F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39" name="Line 15"/>
            <p:cNvSpPr>
              <a:spLocks noChangeShapeType="1"/>
            </p:cNvSpPr>
            <p:nvPr userDrawn="1"/>
          </p:nvSpPr>
          <p:spPr bwMode="auto">
            <a:xfrm>
              <a:off x="2936" y="3792"/>
              <a:ext cx="748" cy="0"/>
            </a:xfrm>
            <a:prstGeom prst="line">
              <a:avLst/>
            </a:prstGeom>
            <a:noFill/>
            <a:ln w="69850">
              <a:solidFill>
                <a:srgbClr val="0082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40" name="Line 16"/>
            <p:cNvSpPr>
              <a:spLocks noChangeShapeType="1"/>
            </p:cNvSpPr>
            <p:nvPr userDrawn="1"/>
          </p:nvSpPr>
          <p:spPr bwMode="auto">
            <a:xfrm>
              <a:off x="3664" y="3792"/>
              <a:ext cx="748" cy="0"/>
            </a:xfrm>
            <a:prstGeom prst="line">
              <a:avLst/>
            </a:prstGeom>
            <a:noFill/>
            <a:ln w="69850">
              <a:solidFill>
                <a:srgbClr val="DBA6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7841" name="Line 17"/>
            <p:cNvSpPr>
              <a:spLocks noChangeShapeType="1"/>
            </p:cNvSpPr>
            <p:nvPr userDrawn="1"/>
          </p:nvSpPr>
          <p:spPr bwMode="auto">
            <a:xfrm>
              <a:off x="4408" y="3792"/>
              <a:ext cx="748" cy="0"/>
            </a:xfrm>
            <a:prstGeom prst="line">
              <a:avLst/>
            </a:prstGeom>
            <a:noFill/>
            <a:ln w="69850">
              <a:solidFill>
                <a:srgbClr val="91C4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77854" name="Text Box 30"/>
          <p:cNvSpPr txBox="1">
            <a:spLocks noChangeArrowheads="1"/>
          </p:cNvSpPr>
          <p:nvPr/>
        </p:nvSpPr>
        <p:spPr bwMode="auto">
          <a:xfrm>
            <a:off x="6156176" y="6550223"/>
            <a:ext cx="23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IRMMW-THz 2014 Tucson</a:t>
            </a:r>
          </a:p>
        </p:txBody>
      </p:sp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431393" y="6553201"/>
            <a:ext cx="57820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 </a:t>
            </a:r>
            <a:r>
              <a:rPr lang="en-US" sz="1400" b="1" kern="1200" dirty="0" smtClean="0">
                <a:solidFill>
                  <a:schemeClr val="tx1"/>
                </a:solidFill>
                <a:effectLst/>
                <a:latin typeface="Arial" charset="0"/>
                <a:ea typeface="Batang" charset="0"/>
                <a:cs typeface="Batang" charset="0"/>
              </a:rPr>
              <a:t>R2/A-28.1 </a:t>
            </a:r>
            <a:r>
              <a:rPr lang="en-US" sz="1400" dirty="0" smtClean="0"/>
              <a:t>P. </a:t>
            </a:r>
            <a:r>
              <a:rPr lang="en-US" sz="1400" dirty="0" err="1" smtClean="0"/>
              <a:t>Pütz</a:t>
            </a:r>
            <a:r>
              <a:rPr lang="en-US" sz="1400" dirty="0" smtClean="0"/>
              <a:t> </a:t>
            </a:r>
            <a:r>
              <a:rPr lang="en-US" sz="1400" baseline="0" dirty="0" smtClean="0"/>
              <a:t> et al.: </a:t>
            </a:r>
            <a:r>
              <a:rPr lang="en-US" sz="1400" dirty="0" smtClean="0"/>
              <a:t>Waveguide HEB mixers for upGREAT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D0921"/>
          </a:solidFill>
          <a:latin typeface="Arial" charset="0"/>
          <a:ea typeface="Batang" charset="0"/>
          <a:cs typeface="Batang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rgbClr val="2B58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2B58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400" b="1">
          <a:solidFill>
            <a:srgbClr val="2B586C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›"/>
        <a:defRPr sz="2000" b="1">
          <a:solidFill>
            <a:srgbClr val="2B586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2B586C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Feedhorn antennas for upGREAT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52600"/>
            <a:ext cx="7918648" cy="2972544"/>
          </a:xfrm>
        </p:spPr>
        <p:txBody>
          <a:bodyPr>
            <a:normAutofit/>
          </a:bodyPr>
          <a:lstStyle/>
          <a:p>
            <a:r>
              <a:rPr lang="en-GB" dirty="0" smtClean="0"/>
              <a:t>high performance </a:t>
            </a:r>
            <a:r>
              <a:rPr lang="en-GB" dirty="0" err="1" smtClean="0"/>
              <a:t>feedhorns</a:t>
            </a:r>
            <a:endParaRPr lang="en-GB" dirty="0" smtClean="0"/>
          </a:p>
          <a:p>
            <a:pPr lvl="1"/>
            <a:r>
              <a:rPr lang="en-GB" dirty="0" smtClean="0"/>
              <a:t>smooth-walled spline profile (</a:t>
            </a:r>
            <a:r>
              <a:rPr lang="en-GB" dirty="0" err="1" smtClean="0"/>
              <a:t>Granet</a:t>
            </a:r>
            <a:r>
              <a:rPr lang="en-GB" dirty="0"/>
              <a:t> </a:t>
            </a:r>
            <a:r>
              <a:rPr lang="en-GB" dirty="0" smtClean="0"/>
              <a:t>2004, </a:t>
            </a:r>
            <a:r>
              <a:rPr lang="en-GB" dirty="0" err="1" smtClean="0"/>
              <a:t>Zeng</a:t>
            </a:r>
            <a:r>
              <a:rPr lang="en-GB" dirty="0" smtClean="0"/>
              <a:t> 2010)</a:t>
            </a:r>
          </a:p>
          <a:p>
            <a:pPr lvl="1"/>
            <a:r>
              <a:rPr lang="en-GB" dirty="0" smtClean="0"/>
              <a:t>optimized beam characteristics in 3D-EM modeller and fabricated by electroforming (Radiometer </a:t>
            </a:r>
            <a:r>
              <a:rPr lang="en-GB" dirty="0"/>
              <a:t>Physics </a:t>
            </a:r>
            <a:r>
              <a:rPr lang="en-GB" dirty="0" smtClean="0"/>
              <a:t>GmbH)</a:t>
            </a:r>
          </a:p>
          <a:p>
            <a:pPr lvl="1"/>
            <a:r>
              <a:rPr lang="en-GB" dirty="0" smtClean="0"/>
              <a:t>1.9 – 2.5 THz (wideband), 4.7 THz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pecs FPBW(-10 dB)=19.5°, G=25 </a:t>
            </a:r>
            <a:r>
              <a:rPr lang="en-GB" dirty="0" err="1" smtClean="0"/>
              <a:t>dBi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5" name="Bild 4" descr="LFA_horn_mode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594" y="4221089"/>
            <a:ext cx="5231902" cy="1800200"/>
          </a:xfrm>
          <a:prstGeom prst="rect">
            <a:avLst/>
          </a:prstGeom>
        </p:spPr>
      </p:pic>
      <p:pic>
        <p:nvPicPr>
          <p:cNvPr id="6" name="Bild 5" descr="IMG_108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4077072"/>
            <a:ext cx="3168352" cy="222027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771800" y="494116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smtClean="0"/>
              <a:t>M1.6</a:t>
            </a:r>
            <a:endParaRPr lang="en-GB" sz="2000"/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547664" y="5229200"/>
            <a:ext cx="432048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683568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0.7 mm aperture</a:t>
            </a:r>
            <a:endParaRPr lang="en-GB" sz="1800" dirty="0"/>
          </a:p>
        </p:txBody>
      </p:sp>
      <p:sp>
        <p:nvSpPr>
          <p:cNvPr id="12" name="Textfeld 11"/>
          <p:cNvSpPr txBox="1"/>
          <p:nvPr/>
        </p:nvSpPr>
        <p:spPr>
          <a:xfrm>
            <a:off x="3995936" y="436510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4.7 THz feedhorn</a:t>
            </a:r>
            <a:endParaRPr lang="en-GB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995936" y="6309320"/>
            <a:ext cx="49685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5724128" y="5805264"/>
            <a:ext cx="1584176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2.4 mm</a:t>
            </a:r>
            <a:endParaRPr lang="en-GB"/>
          </a:p>
        </p:txBody>
      </p:sp>
      <p:sp>
        <p:nvSpPr>
          <p:cNvPr id="14" name="Oval 13"/>
          <p:cNvSpPr/>
          <p:nvPr/>
        </p:nvSpPr>
        <p:spPr bwMode="auto">
          <a:xfrm>
            <a:off x="3923928" y="5157192"/>
            <a:ext cx="864096" cy="864096"/>
          </a:xfrm>
          <a:prstGeom prst="ellipse">
            <a:avLst/>
          </a:prstGeom>
          <a:noFill/>
          <a:ln w="952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51920" y="56612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circ. to rect.</a:t>
            </a:r>
          </a:p>
          <a:p>
            <a:r>
              <a:rPr lang="en-GB" sz="1800" dirty="0" smtClean="0"/>
              <a:t>WG transition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8288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UV5_membrane_etch_D_overview_upGREAT13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fabrication backside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10</a:t>
            </a:fld>
            <a:endParaRPr lang="en-GB" noProof="0"/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131840" y="116632"/>
            <a:ext cx="48245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D092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8251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MG_16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81"/>
            <a:ext cx="9156509" cy="68673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Fishing for devices …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58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upGREAT13-5-D09_HFA1B_23.tif .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4.7 THz waveguide HEB device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V="1">
            <a:off x="1505975" y="1772816"/>
            <a:ext cx="7632848" cy="39604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 rot="19906765">
            <a:off x="4637566" y="4026189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1250 µm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5444125" y="1772816"/>
            <a:ext cx="2224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IF output and DC connection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383143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RF input section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upGREAT13-5-D09_HFA1B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4.7 THz waveguide HEB device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915816" y="4653136"/>
            <a:ext cx="4680520" cy="120032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D0921"/>
                </a:solidFill>
              </a:rPr>
              <a:t>RF part with waveguide, probe antenna,  transmission line chokes and HEB microbridge</a:t>
            </a:r>
            <a:endParaRPr lang="en-GB" dirty="0">
              <a:solidFill>
                <a:srgbClr val="CD092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979712" y="3816225"/>
            <a:ext cx="1080120" cy="720080"/>
          </a:xfrm>
          <a:prstGeom prst="rect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0224888">
            <a:off x="5745808" y="286508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beamlead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4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upGREAT13-5-D09_HFA1B_31.tif.jpg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20480" y="5094312"/>
            <a:ext cx="5004048" cy="1143000"/>
          </a:xfrm>
        </p:spPr>
        <p:txBody>
          <a:bodyPr/>
          <a:lstStyle/>
          <a:p>
            <a:r>
              <a:rPr lang="en-GB" dirty="0" smtClean="0"/>
              <a:t>RF section</a:t>
            </a:r>
            <a:r>
              <a:rPr lang="en-GB" dirty="0"/>
              <a:t> </a:t>
            </a:r>
            <a:r>
              <a:rPr lang="en-GB" dirty="0" smtClean="0"/>
              <a:t>of</a:t>
            </a:r>
            <a:br>
              <a:rPr lang="en-GB" dirty="0" smtClean="0"/>
            </a:br>
            <a:r>
              <a:rPr lang="en-GB" dirty="0" smtClean="0"/>
              <a:t>4.7 THz HEB device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2483768" y="263691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waveguide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probe antenna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2606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microstrip</a:t>
            </a:r>
            <a:r>
              <a:rPr lang="en-GB" sz="2000" dirty="0" smtClean="0"/>
              <a:t> transmission line</a:t>
            </a:r>
          </a:p>
          <a:p>
            <a:r>
              <a:rPr lang="en-GB" sz="2000" dirty="0" smtClean="0"/>
              <a:t>with impedance matching</a:t>
            </a:r>
          </a:p>
          <a:p>
            <a:r>
              <a:rPr lang="en-GB" sz="2000" dirty="0" smtClean="0"/>
              <a:t>and choke sections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5076056" y="292494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CD0921"/>
                </a:solidFill>
              </a:rPr>
              <a:t>HEB</a:t>
            </a:r>
          </a:p>
          <a:p>
            <a:r>
              <a:rPr lang="en-GB" sz="2000" dirty="0" smtClean="0">
                <a:solidFill>
                  <a:srgbClr val="CD0921"/>
                </a:solidFill>
              </a:rPr>
              <a:t>microbridge</a:t>
            </a:r>
            <a:endParaRPr lang="en-GB" sz="2000" dirty="0">
              <a:solidFill>
                <a:srgbClr val="CD092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99847" y="177281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alignment</a:t>
            </a:r>
          </a:p>
          <a:p>
            <a:r>
              <a:rPr lang="en-GB" sz="2000" dirty="0" smtClean="0"/>
              <a:t>window</a:t>
            </a:r>
            <a:endParaRPr lang="en-GB" sz="2000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 flipV="1">
            <a:off x="4427984" y="2492896"/>
            <a:ext cx="648072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395536" y="336398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GB" sz="2000" dirty="0" smtClean="0">
                <a:solidFill>
                  <a:srgbClr val="000000"/>
                </a:solidFill>
              </a:rPr>
              <a:t>/4 high Z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line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to ground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1520" y="472514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2 µm Si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membrane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substrate</a:t>
            </a:r>
            <a:endParaRPr lang="en-GB" sz="2000" dirty="0">
              <a:solidFill>
                <a:srgbClr val="000000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1403648" y="3720900"/>
            <a:ext cx="1080120" cy="10801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6444209" y="4077072"/>
            <a:ext cx="252028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 µm electroplated</a:t>
            </a:r>
          </a:p>
          <a:p>
            <a:r>
              <a:rPr lang="en-GB" sz="2000" dirty="0" smtClean="0"/>
              <a:t>Au beamlead</a:t>
            </a:r>
            <a:endParaRPr lang="en-GB" sz="2000" dirty="0"/>
          </a:p>
        </p:txBody>
      </p:sp>
      <p:sp>
        <p:nvSpPr>
          <p:cNvPr id="21" name="Rechteck 20"/>
          <p:cNvSpPr/>
          <p:nvPr/>
        </p:nvSpPr>
        <p:spPr bwMode="auto">
          <a:xfrm rot="20004393">
            <a:off x="3899970" y="2132713"/>
            <a:ext cx="958754" cy="565052"/>
          </a:xfrm>
          <a:prstGeom prst="rect">
            <a:avLst/>
          </a:prstGeom>
          <a:noFill/>
          <a:ln w="28575" cap="flat" cmpd="sng" algn="ctr">
            <a:solidFill>
              <a:srgbClr val="CD092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331640" y="164099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waveguide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13154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upGREAT13-5-D09_HFA1B_61.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HEB microbridge with contacts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004048" y="5373216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  <a:r>
              <a:rPr lang="en-GB" sz="2000" dirty="0" smtClean="0"/>
              <a:t> nm x 300 nm x 3600 nm x 5 nm NbN microbridge</a:t>
            </a:r>
            <a:endParaRPr lang="en-GB" sz="2000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 flipV="1">
            <a:off x="4427984" y="4509120"/>
            <a:ext cx="1224136" cy="864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327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tart_whole_device_BL_100x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708" y="1484784"/>
            <a:ext cx="7542584" cy="4919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</a:t>
            </a:r>
            <a:r>
              <a:rPr lang="en-GB" dirty="0" smtClean="0"/>
              <a:t>evice mounted and contacted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16</a:t>
            </a:fld>
            <a:endParaRPr lang="en-GB" noProof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1331640" y="5733256"/>
            <a:ext cx="5976664" cy="87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D092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3563888" y="5805264"/>
            <a:ext cx="17281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D0921"/>
                </a:solidFill>
              </a:rPr>
              <a:t>750 µm</a:t>
            </a:r>
            <a:endParaRPr lang="en-GB" sz="3200" dirty="0">
              <a:solidFill>
                <a:srgbClr val="CD092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71600" y="594928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HFA device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3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684512"/>
          </a:xfrm>
        </p:spPr>
        <p:txBody>
          <a:bodyPr/>
          <a:lstStyle/>
          <a:p>
            <a:pPr marL="0" indent="-400050"/>
            <a:r>
              <a:rPr lang="en-GB" smtClean="0"/>
              <a:t>xxx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9" name="Bild 8" descr="Ass_LFA_Mixerblock_Si-Inlay_Passstift_horizontal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Feedhorn-mixer interface</a:t>
            </a:r>
            <a:endParaRPr lang="en-GB" dirty="0"/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4860032" y="6410945"/>
            <a:ext cx="23762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5508104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10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Fabrication of waveguide devices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3</a:t>
            </a:fld>
            <a:endParaRPr lang="en-GB" noProof="0"/>
          </a:p>
        </p:txBody>
      </p:sp>
      <p:sp>
        <p:nvSpPr>
          <p:cNvPr id="7" name="Textfeld 6"/>
          <p:cNvSpPr txBox="1"/>
          <p:nvPr/>
        </p:nvSpPr>
        <p:spPr>
          <a:xfrm>
            <a:off x="3923928" y="46531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NbN deposition @ 1000°C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Fabrication of waveguide devices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few nm thin superconducting microbridge layer is crucial for HEB performance characteristics</a:t>
            </a:r>
          </a:p>
          <a:p>
            <a:pPr lvl="1"/>
            <a:r>
              <a:rPr lang="en-GB" dirty="0" smtClean="0"/>
              <a:t>e.g. IF bandwidth, LO power consumption</a:t>
            </a:r>
          </a:p>
          <a:p>
            <a:pPr lvl="1"/>
            <a:r>
              <a:rPr lang="en-GB" dirty="0" smtClean="0"/>
              <a:t>NbN now replaces NbTiN as superconductor (higher IF)</a:t>
            </a:r>
          </a:p>
          <a:p>
            <a:r>
              <a:rPr lang="en-GB" dirty="0" smtClean="0"/>
              <a:t>2 µm thin membrane substrates</a:t>
            </a:r>
          </a:p>
          <a:p>
            <a:pPr lvl="1"/>
            <a:r>
              <a:rPr lang="en-GB" dirty="0" smtClean="0"/>
              <a:t>Si now replaces SiN (higher IF)</a:t>
            </a:r>
          </a:p>
          <a:p>
            <a:pPr lvl="1"/>
            <a:r>
              <a:rPr lang="en-GB" dirty="0" smtClean="0"/>
              <a:t>SOI wafer used for processing</a:t>
            </a:r>
          </a:p>
          <a:p>
            <a:pPr lvl="1"/>
            <a:r>
              <a:rPr lang="en-GB" dirty="0" smtClean="0"/>
              <a:t>DRIE definition for substrate shaping</a:t>
            </a:r>
          </a:p>
          <a:p>
            <a:r>
              <a:rPr lang="en-GB" dirty="0" smtClean="0"/>
              <a:t>fabrication split into </a:t>
            </a:r>
            <a:r>
              <a:rPr lang="en-GB" dirty="0" err="1" smtClean="0"/>
              <a:t>frontside</a:t>
            </a:r>
            <a:r>
              <a:rPr lang="en-GB" dirty="0" smtClean="0"/>
              <a:t> and backside processing</a:t>
            </a:r>
          </a:p>
          <a:p>
            <a:pPr lvl="1"/>
            <a:r>
              <a:rPr lang="en-GB" dirty="0" smtClean="0"/>
              <a:t>DC IV characterisation in-between</a:t>
            </a:r>
          </a:p>
          <a:p>
            <a:r>
              <a:rPr lang="en-GB" dirty="0" smtClean="0"/>
              <a:t>all fabrication incl. NbN layer in-house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144000" cy="6309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Batang" charset="0"/>
              <a:cs typeface="Batang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A40351-32D1-914F-9599-4A2BF3E8CBD4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" name="Bild 1" descr="NbN_Si_membrane_fab_scheme_IRMMW-THz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" y="287944"/>
            <a:ext cx="9058962" cy="594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Lplate_HFA1b_upGREAT13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fabrication </a:t>
            </a:r>
            <a:r>
              <a:rPr lang="en-GB" dirty="0" err="1" smtClean="0"/>
              <a:t>frontside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6</a:t>
            </a:fld>
            <a:endParaRPr lang="en-GB" noProof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203848" y="116632"/>
            <a:ext cx="482453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D092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24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Lseed_HFA1B_D09_500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Device ready for IV tests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7</a:t>
            </a:fld>
            <a:endParaRPr lang="en-GB" noProof="0"/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3203848" y="116632"/>
            <a:ext cx="46805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D092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9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SOI wafer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348 HEB plus test devices</a:t>
            </a:r>
          </a:p>
          <a:p>
            <a:r>
              <a:rPr lang="en-US" dirty="0" smtClean="0"/>
              <a:t>IV characterization before backside processing</a:t>
            </a:r>
          </a:p>
          <a:p>
            <a:r>
              <a:rPr lang="en-US" dirty="0" smtClean="0"/>
              <a:t>backside processing on individual sections</a:t>
            </a:r>
          </a:p>
        </p:txBody>
      </p:sp>
      <p:pic>
        <p:nvPicPr>
          <p:cNvPr id="10" name="Bild 4" descr="IMG_159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27" y="3068960"/>
            <a:ext cx="4187723" cy="3400695"/>
          </a:xfrm>
          <a:prstGeom prst="rect">
            <a:avLst/>
          </a:prstGeom>
        </p:spPr>
      </p:pic>
      <p:pic>
        <p:nvPicPr>
          <p:cNvPr id="11" name="Bild 5" descr="IMG_160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3068960"/>
            <a:ext cx="3933366" cy="3392487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 bwMode="auto">
          <a:xfrm>
            <a:off x="944526" y="5877272"/>
            <a:ext cx="332656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2168662" y="5517232"/>
            <a:ext cx="10081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dirty="0" smtClean="0"/>
              <a:t>30 mm</a:t>
            </a:r>
            <a:endParaRPr lang="en-GB" sz="1700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B7B678-EA5E-EB4C-9DCD-5C34826C45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>
            <a:off x="4355976" y="4653136"/>
            <a:ext cx="1152128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D092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899592" y="6021288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after </a:t>
            </a:r>
            <a:r>
              <a:rPr lang="en-GB" dirty="0" err="1" smtClean="0">
                <a:solidFill>
                  <a:schemeClr val="bg1"/>
                </a:solidFill>
              </a:rPr>
              <a:t>frontside</a:t>
            </a:r>
            <a:r>
              <a:rPr lang="en-GB" dirty="0" smtClean="0">
                <a:solidFill>
                  <a:schemeClr val="bg1"/>
                </a:solidFill>
              </a:rPr>
              <a:t> processing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32040" y="5991671"/>
            <a:ext cx="399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diced for IV characterization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IV-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588" y="2622572"/>
            <a:ext cx="4534916" cy="38307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 device characterization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1A2439-DB87-8341-80D0-2C012E3E21FC}" type="slidenum">
              <a:rPr lang="en-GB" noProof="0" smtClean="0"/>
              <a:pPr>
                <a:defRPr/>
              </a:pPr>
              <a:t>9</a:t>
            </a:fld>
            <a:endParaRPr lang="en-GB" noProof="0"/>
          </a:p>
        </p:txBody>
      </p:sp>
      <p:sp>
        <p:nvSpPr>
          <p:cNvPr id="6" name="Textfeld 5"/>
          <p:cNvSpPr txBox="1"/>
          <p:nvPr/>
        </p:nvSpPr>
        <p:spPr>
          <a:xfrm>
            <a:off x="7164288" y="514964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18 devices after front side processing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24328" y="270892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80 Ohm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7812360" y="374897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 Ohm</a:t>
            </a:r>
            <a:endParaRPr lang="en-GB" sz="2000" dirty="0"/>
          </a:p>
        </p:txBody>
      </p:sp>
      <p:pic>
        <p:nvPicPr>
          <p:cNvPr id="9" name="Bild 8" descr="LFA_RT_upGREAT13-5-N_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9904"/>
            <a:ext cx="4573588" cy="38634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479451" y="5157192"/>
            <a:ext cx="2164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35 of 36 devices</a:t>
            </a:r>
          </a:p>
          <a:p>
            <a:r>
              <a:rPr lang="en-GB" sz="2000" dirty="0" smtClean="0"/>
              <a:t>after front side processes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627784" y="30689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120 Ohm</a:t>
            </a:r>
            <a:endParaRPr lang="en-GB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699792" y="396499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</a:t>
            </a:r>
            <a:r>
              <a:rPr lang="en-GB" sz="2000" dirty="0" smtClean="0"/>
              <a:t>0 Ohm</a:t>
            </a:r>
            <a:endParaRPr lang="en-GB" sz="2000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904056" y="1772816"/>
            <a:ext cx="7772400" cy="1008112"/>
          </a:xfrm>
        </p:spPr>
        <p:txBody>
          <a:bodyPr/>
          <a:lstStyle/>
          <a:p>
            <a:r>
              <a:rPr lang="en-US" dirty="0" smtClean="0"/>
              <a:t>device uniformity across wafer crucial for equal LO power consumption in array receiver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395536" y="29249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4932040" y="289748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entation_Verwaltung">
  <a:themeElements>
    <a:clrScheme name="Prsentation_Verwaltu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sentation_Verwaltung">
      <a:majorFont>
        <a:latin typeface="Arial"/>
        <a:ea typeface="Batang"/>
        <a:cs typeface="Batang"/>
      </a:majorFont>
      <a:minorFont>
        <a:latin typeface="Arial"/>
        <a:ea typeface="Batang"/>
        <a:cs typeface="Bata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Batang" charset="0"/>
            <a:cs typeface="Batang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Batang" charset="0"/>
            <a:cs typeface="Batang" charset="0"/>
          </a:defRPr>
        </a:defPPr>
      </a:lstStyle>
    </a:lnDef>
  </a:objectDefaults>
  <a:extraClrSchemeLst>
    <a:extraClrScheme>
      <a:clrScheme name="Prsentation_Verwalt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sentation_Verwaltu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sentation_Verwaltu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Bildschirmpräsentation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Prsentation_Verwaltung</vt:lpstr>
      <vt:lpstr>Feedhorn antennas for upGREAT</vt:lpstr>
      <vt:lpstr>Feedhorn-mixer interface</vt:lpstr>
      <vt:lpstr>Fabrication of waveguide devices</vt:lpstr>
      <vt:lpstr>Fabrication of waveguide devices</vt:lpstr>
      <vt:lpstr>PowerPoint-Präsentation</vt:lpstr>
      <vt:lpstr>Device fabrication frontside</vt:lpstr>
      <vt:lpstr>Device ready for IV tests</vt:lpstr>
      <vt:lpstr>SOI wafer</vt:lpstr>
      <vt:lpstr>DC device characterization</vt:lpstr>
      <vt:lpstr>Device fabrication backside</vt:lpstr>
      <vt:lpstr>Fishing for devices …</vt:lpstr>
      <vt:lpstr>4.7 THz waveguide HEB device</vt:lpstr>
      <vt:lpstr>4.7 THz waveguide HEB device</vt:lpstr>
      <vt:lpstr>RF section of 4.7 THz HEB device</vt:lpstr>
      <vt:lpstr>HEB microbridge with contacts</vt:lpstr>
      <vt:lpstr>Device mounted and contacted</vt:lpstr>
    </vt:vector>
  </TitlesOfParts>
  <Company>KOSMA, Universität zu Köln</Company>
  <LinksUpToDate>false</LinksUpToDate>
  <SharedDoc>false</SharedDoc>
  <HyperlinkBase>www.astro.uni-koeln.de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Waveguide Hot Electron Bolometer Mixer Development For UpGREAT</dc:title>
  <dc:subject>R2/A-28.1, IRMMW-THz 2014, Tucson, AZ</dc:subject>
  <dc:creator>Patrick Pütz</dc:creator>
  <cp:keywords>Standardvorlage</cp:keywords>
  <cp:lastModifiedBy>Netty Honingh</cp:lastModifiedBy>
  <cp:revision>819</cp:revision>
  <cp:lastPrinted>2014-09-14T19:32:52Z</cp:lastPrinted>
  <dcterms:created xsi:type="dcterms:W3CDTF">2011-02-03T17:07:35Z</dcterms:created>
  <dcterms:modified xsi:type="dcterms:W3CDTF">2014-09-19T18:03:23Z</dcterms:modified>
  <cp:category>Präsentation</cp:category>
</cp:coreProperties>
</file>